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78" r:id="rId2"/>
    <p:sldId id="279" r:id="rId3"/>
    <p:sldId id="354" r:id="rId4"/>
    <p:sldId id="355" r:id="rId5"/>
    <p:sldId id="356" r:id="rId6"/>
    <p:sldId id="335" r:id="rId7"/>
    <p:sldId id="350" r:id="rId8"/>
    <p:sldId id="351" r:id="rId9"/>
    <p:sldId id="352" r:id="rId10"/>
    <p:sldId id="353" r:id="rId11"/>
    <p:sldId id="317" r:id="rId12"/>
    <p:sldId id="347" r:id="rId13"/>
    <p:sldId id="343" r:id="rId14"/>
    <p:sldId id="344" r:id="rId15"/>
    <p:sldId id="345" r:id="rId16"/>
    <p:sldId id="346" r:id="rId17"/>
    <p:sldId id="311" r:id="rId18"/>
    <p:sldId id="316" r:id="rId19"/>
    <p:sldId id="318" r:id="rId20"/>
    <p:sldId id="319" r:id="rId21"/>
    <p:sldId id="304" r:id="rId2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9D9D9"/>
    <a:srgbClr val="8E869C"/>
    <a:srgbClr val="B2ADBC"/>
    <a:srgbClr val="D8D5DD"/>
    <a:srgbClr val="6A617D"/>
    <a:srgbClr val="FFFFFF"/>
    <a:srgbClr val="EAE5E2"/>
    <a:srgbClr val="FEED23"/>
    <a:srgbClr val="493E5F"/>
    <a:srgbClr val="281E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92" d="100"/>
          <a:sy n="92" d="100"/>
        </p:scale>
        <p:origin x="92" y="3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E5F886-B5C2-47AB-8F50-D0803F807AB5}" type="datetimeFigureOut">
              <a:rPr lang="ko-KR" altLang="en-US" smtClean="0"/>
              <a:t>2019-11-10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DE6134-D721-4E0B-AAEE-733A0CC327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08477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DE6134-D721-4E0B-AAEE-733A0CC327A3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00379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DE6134-D721-4E0B-AAEE-733A0CC327A3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95387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DE6134-D721-4E0B-AAEE-733A0CC327A3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92387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DE6134-D721-4E0B-AAEE-733A0CC327A3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48618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DE6134-D721-4E0B-AAEE-733A0CC327A3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45908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DE6134-D721-4E0B-AAEE-733A0CC327A3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40998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DE6134-D721-4E0B-AAEE-733A0CC327A3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222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DE6134-D721-4E0B-AAEE-733A0CC327A3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82928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DE6134-D721-4E0B-AAEE-733A0CC327A3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00424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DE6134-D721-4E0B-AAEE-733A0CC327A3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0065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DE6134-D721-4E0B-AAEE-733A0CC327A3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57230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DE6134-D721-4E0B-AAEE-733A0CC327A3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97783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DE6134-D721-4E0B-AAEE-733A0CC327A3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46479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DE6134-D721-4E0B-AAEE-733A0CC327A3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53600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DE6134-D721-4E0B-AAEE-733A0CC327A3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13300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DE6134-D721-4E0B-AAEE-733A0CC327A3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24014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DE6134-D721-4E0B-AAEE-733A0CC327A3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13275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DE6134-D721-4E0B-AAEE-733A0CC327A3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12114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DE6134-D721-4E0B-AAEE-733A0CC327A3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78636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5F80F-02A1-4C5C-9228-43D33851523D}" type="datetimeFigureOut">
              <a:rPr lang="ko-KR" altLang="en-US" smtClean="0"/>
              <a:t>2019-11-10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44431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5F80F-02A1-4C5C-9228-43D33851523D}" type="datetimeFigureOut">
              <a:rPr lang="ko-KR" altLang="en-US" smtClean="0"/>
              <a:t>2019-11-10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79322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5F80F-02A1-4C5C-9228-43D33851523D}" type="datetimeFigureOut">
              <a:rPr lang="ko-KR" altLang="en-US" smtClean="0"/>
              <a:t>2019-11-10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38029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5F80F-02A1-4C5C-9228-43D33851523D}" type="datetimeFigureOut">
              <a:rPr lang="ko-KR" altLang="en-US" smtClean="0"/>
              <a:t>2019-11-10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93023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5F80F-02A1-4C5C-9228-43D33851523D}" type="datetimeFigureOut">
              <a:rPr lang="ko-KR" altLang="en-US" smtClean="0"/>
              <a:t>2019-11-10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86690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5F80F-02A1-4C5C-9228-43D33851523D}" type="datetimeFigureOut">
              <a:rPr lang="ko-KR" altLang="en-US" smtClean="0"/>
              <a:t>2019-11-10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39167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5F80F-02A1-4C5C-9228-43D33851523D}" type="datetimeFigureOut">
              <a:rPr lang="ko-KR" altLang="en-US" smtClean="0"/>
              <a:t>2019-11-10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85564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5F80F-02A1-4C5C-9228-43D33851523D}" type="datetimeFigureOut">
              <a:rPr lang="ko-KR" altLang="en-US" smtClean="0"/>
              <a:t>2019-11-10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55183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5F80F-02A1-4C5C-9228-43D33851523D}" type="datetimeFigureOut">
              <a:rPr lang="ko-KR" altLang="en-US" smtClean="0"/>
              <a:t>2019-11-10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36806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5F80F-02A1-4C5C-9228-43D33851523D}" type="datetimeFigureOut">
              <a:rPr lang="ko-KR" altLang="en-US" smtClean="0"/>
              <a:t>2019-11-10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87673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5F80F-02A1-4C5C-9228-43D33851523D}" type="datetimeFigureOut">
              <a:rPr lang="ko-KR" altLang="en-US" smtClean="0"/>
              <a:t>2019-11-10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60620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5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85F80F-02A1-4C5C-9228-43D33851523D}" type="datetimeFigureOut">
              <a:rPr lang="ko-KR" altLang="en-US" smtClean="0"/>
              <a:t>2019-11-10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E93191-9608-4304-B5E6-05C25F3F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0228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A90B09A-C009-4385-98EC-AA14F26CC04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242" b="7843"/>
          <a:stretch/>
        </p:blipFill>
        <p:spPr>
          <a:xfrm>
            <a:off x="-1" y="82207"/>
            <a:ext cx="12192001" cy="6820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5639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9400" y="1211132"/>
            <a:ext cx="11607800" cy="541826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972802" y="6180641"/>
            <a:ext cx="1017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A522A4B-0575-4D50-B424-1AA449EF3302}" type="slidenum"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10</a:t>
            </a:fld>
            <a:r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P</a:t>
            </a:r>
          </a:p>
        </p:txBody>
      </p:sp>
      <p:sp>
        <p:nvSpPr>
          <p:cNvPr id="6" name="자유형 7">
            <a:extLst>
              <a:ext uri="{FF2B5EF4-FFF2-40B4-BE49-F238E27FC236}">
                <a16:creationId xmlns:a16="http://schemas.microsoft.com/office/drawing/2014/main" id="{5B5DD5A5-3E23-431C-A23F-73AAB7426FA6}"/>
              </a:ext>
            </a:extLst>
          </p:cNvPr>
          <p:cNvSpPr/>
          <p:nvPr/>
        </p:nvSpPr>
        <p:spPr>
          <a:xfrm>
            <a:off x="279400" y="228600"/>
            <a:ext cx="11607800" cy="82965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진행 상황 </a:t>
            </a:r>
            <a:r>
              <a:rPr lang="en-US" altLang="ko-KR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– </a:t>
            </a:r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유저 로그인 정보 연동</a:t>
            </a:r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9883134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9400" y="1165412"/>
            <a:ext cx="11607800" cy="541826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6" name="자유형 7">
            <a:extLst>
              <a:ext uri="{FF2B5EF4-FFF2-40B4-BE49-F238E27FC236}">
                <a16:creationId xmlns:a16="http://schemas.microsoft.com/office/drawing/2014/main" id="{5B5DD5A5-3E23-431C-A23F-73AAB7426FA6}"/>
              </a:ext>
            </a:extLst>
          </p:cNvPr>
          <p:cNvSpPr/>
          <p:nvPr/>
        </p:nvSpPr>
        <p:spPr>
          <a:xfrm>
            <a:off x="279400" y="228600"/>
            <a:ext cx="11607800" cy="82965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진행 상황</a:t>
            </a:r>
            <a:r>
              <a:rPr lang="en-US" altLang="ko-KR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-</a:t>
            </a:r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안드로이드</a:t>
            </a:r>
            <a:r>
              <a:rPr lang="en-US" altLang="ko-KR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: </a:t>
            </a:r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정렬 기능</a:t>
            </a:r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pic>
        <p:nvPicPr>
          <p:cNvPr id="3" name="그림 2" descr="스크린샷, 버스이(가) 표시된 사진&#10;&#10;자동 생성된 설명">
            <a:extLst>
              <a:ext uri="{FF2B5EF4-FFF2-40B4-BE49-F238E27FC236}">
                <a16:creationId xmlns:a16="http://schemas.microsoft.com/office/drawing/2014/main" id="{B0E4BE2C-CDF5-4A01-B3BE-2FD5D74618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2492" y="-799718"/>
            <a:ext cx="6668431" cy="282932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5CFDF1B2-87C4-42A0-A8AC-774E46E0AE3C}"/>
              </a:ext>
            </a:extLst>
          </p:cNvPr>
          <p:cNvSpPr/>
          <p:nvPr/>
        </p:nvSpPr>
        <p:spPr>
          <a:xfrm>
            <a:off x="525435" y="1517072"/>
            <a:ext cx="2765020" cy="3401291"/>
          </a:xfrm>
          <a:prstGeom prst="rect">
            <a:avLst/>
          </a:prstGeom>
          <a:solidFill>
            <a:srgbClr val="D9D9D9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월요일 웹툰 리스트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AC2BE91-AB14-4F55-BA05-1AAEDFA8A010}"/>
              </a:ext>
            </a:extLst>
          </p:cNvPr>
          <p:cNvSpPr/>
          <p:nvPr/>
        </p:nvSpPr>
        <p:spPr>
          <a:xfrm>
            <a:off x="4513907" y="1517073"/>
            <a:ext cx="1954972" cy="3401290"/>
          </a:xfrm>
          <a:prstGeom prst="rect">
            <a:avLst/>
          </a:prstGeom>
          <a:solidFill>
            <a:srgbClr val="D8D5DD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Adapter</a:t>
            </a:r>
            <a:endParaRPr lang="ko-KR" altLang="en-US" dirty="0">
              <a:solidFill>
                <a:sysClr val="windowText" lastClr="0000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D5D8BB8-E597-4EFC-9849-3F5185B2380B}"/>
              </a:ext>
            </a:extLst>
          </p:cNvPr>
          <p:cNvSpPr/>
          <p:nvPr/>
        </p:nvSpPr>
        <p:spPr>
          <a:xfrm>
            <a:off x="7473410" y="1520535"/>
            <a:ext cx="4074354" cy="3397828"/>
          </a:xfrm>
          <a:prstGeom prst="rect">
            <a:avLst/>
          </a:prstGeom>
          <a:solidFill>
            <a:srgbClr val="8E869C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dirty="0" err="1">
                <a:solidFill>
                  <a:sysClr val="windowText" lastClr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RecyclerView</a:t>
            </a:r>
            <a:endParaRPr lang="ko-KR" altLang="en-US" dirty="0">
              <a:solidFill>
                <a:sysClr val="windowText" lastClr="0000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C22D108-0467-4942-9332-4A2269C72E19}"/>
              </a:ext>
            </a:extLst>
          </p:cNvPr>
          <p:cNvSpPr/>
          <p:nvPr/>
        </p:nvSpPr>
        <p:spPr>
          <a:xfrm>
            <a:off x="3718349" y="5656321"/>
            <a:ext cx="5792238" cy="535233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Layout Manager</a:t>
            </a:r>
            <a:endParaRPr lang="ko-KR" altLang="en-US" dirty="0">
              <a:solidFill>
                <a:sysClr val="windowText" lastClr="0000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1391028-AC63-4E1A-9D45-609EBC66F674}"/>
              </a:ext>
            </a:extLst>
          </p:cNvPr>
          <p:cNvSpPr/>
          <p:nvPr/>
        </p:nvSpPr>
        <p:spPr>
          <a:xfrm>
            <a:off x="640273" y="2182091"/>
            <a:ext cx="2535343" cy="471054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ysClr val="windowText" lastClr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0, </a:t>
            </a:r>
            <a:r>
              <a:rPr lang="ko-KR" altLang="en-US" sz="1200" dirty="0">
                <a:solidFill>
                  <a:sysClr val="windowText" lastClr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연애혁명</a:t>
            </a:r>
            <a:r>
              <a:rPr lang="en-US" altLang="ko-KR" sz="1200" dirty="0">
                <a:solidFill>
                  <a:sysClr val="windowText" lastClr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200" dirty="0" err="1">
                <a:solidFill>
                  <a:sysClr val="windowText" lastClr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네이버웹툰</a:t>
            </a:r>
            <a:r>
              <a:rPr lang="en-US" altLang="ko-KR" sz="1200" dirty="0">
                <a:solidFill>
                  <a:sysClr val="windowText" lastClr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 232, …</a:t>
            </a:r>
            <a:endParaRPr lang="ko-KR" altLang="en-US" sz="1200" dirty="0">
              <a:solidFill>
                <a:sysClr val="windowText" lastClr="0000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EE2AF7D-CBEE-4107-B1DB-C5B873031D2A}"/>
              </a:ext>
            </a:extLst>
          </p:cNvPr>
          <p:cNvSpPr/>
          <p:nvPr/>
        </p:nvSpPr>
        <p:spPr>
          <a:xfrm>
            <a:off x="640273" y="3094412"/>
            <a:ext cx="2535343" cy="471054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ysClr val="windowText" lastClr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1, </a:t>
            </a:r>
            <a:r>
              <a:rPr lang="ko-KR" altLang="en-US" sz="1200" dirty="0" err="1">
                <a:solidFill>
                  <a:sysClr val="windowText" lastClr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좀비딸</a:t>
            </a:r>
            <a:r>
              <a:rPr lang="en-US" altLang="ko-KR" sz="1200" dirty="0">
                <a:solidFill>
                  <a:sysClr val="windowText" lastClr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200" dirty="0" err="1">
                <a:solidFill>
                  <a:sysClr val="windowText" lastClr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네이버웹툰</a:t>
            </a:r>
            <a:r>
              <a:rPr lang="en-US" altLang="ko-KR" sz="1200" dirty="0">
                <a:solidFill>
                  <a:sysClr val="windowText" lastClr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200" dirty="0" err="1">
                <a:solidFill>
                  <a:sysClr val="windowText" lastClr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이윤창</a:t>
            </a:r>
            <a:r>
              <a:rPr lang="en-US" altLang="ko-KR" sz="1200" dirty="0">
                <a:solidFill>
                  <a:sysClr val="windowText" lastClr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 …</a:t>
            </a:r>
            <a:endParaRPr lang="ko-KR" altLang="en-US" sz="1200" dirty="0">
              <a:solidFill>
                <a:sysClr val="windowText" lastClr="0000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A25BF96-A09F-4CA3-B158-D527FD6149E4}"/>
              </a:ext>
            </a:extLst>
          </p:cNvPr>
          <p:cNvSpPr/>
          <p:nvPr/>
        </p:nvSpPr>
        <p:spPr>
          <a:xfrm>
            <a:off x="640273" y="4006733"/>
            <a:ext cx="2535343" cy="471054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ysClr val="windowText" lastClr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2, </a:t>
            </a:r>
            <a:r>
              <a:rPr lang="ko-KR" altLang="en-US" sz="1200" dirty="0">
                <a:solidFill>
                  <a:sysClr val="windowText" lastClr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수능일기</a:t>
            </a:r>
            <a:r>
              <a:rPr lang="en-US" altLang="ko-KR" sz="1200" dirty="0">
                <a:solidFill>
                  <a:sysClr val="windowText" lastClr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200" dirty="0" err="1">
                <a:solidFill>
                  <a:sysClr val="windowText" lastClr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네이버웹툰</a:t>
            </a:r>
            <a:r>
              <a:rPr lang="en-US" altLang="ko-KR" sz="1200" dirty="0">
                <a:solidFill>
                  <a:sysClr val="windowText" lastClr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200" dirty="0" err="1">
                <a:solidFill>
                  <a:sysClr val="windowText" lastClr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자까</a:t>
            </a:r>
            <a:r>
              <a:rPr lang="en-US" altLang="ko-KR" sz="1200" dirty="0">
                <a:solidFill>
                  <a:sysClr val="windowText" lastClr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 …</a:t>
            </a:r>
            <a:endParaRPr lang="ko-KR" altLang="en-US" sz="1200" dirty="0">
              <a:solidFill>
                <a:sysClr val="windowText" lastClr="0000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8217D7B2-A8C9-4E81-BB5A-C66000B08CE8}"/>
              </a:ext>
            </a:extLst>
          </p:cNvPr>
          <p:cNvCxnSpPr>
            <a:stCxn id="13" idx="2"/>
            <a:endCxn id="15" idx="0"/>
          </p:cNvCxnSpPr>
          <p:nvPr/>
        </p:nvCxnSpPr>
        <p:spPr>
          <a:xfrm>
            <a:off x="1907945" y="2653145"/>
            <a:ext cx="0" cy="441267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1B42A22F-A193-46A5-8B86-AE694D442BF6}"/>
              </a:ext>
            </a:extLst>
          </p:cNvPr>
          <p:cNvCxnSpPr/>
          <p:nvPr/>
        </p:nvCxnSpPr>
        <p:spPr>
          <a:xfrm>
            <a:off x="1907945" y="3565466"/>
            <a:ext cx="0" cy="441267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9184DB1F-1E09-4E8F-A326-1D8C20D3DBF9}"/>
              </a:ext>
            </a:extLst>
          </p:cNvPr>
          <p:cNvSpPr txBox="1"/>
          <p:nvPr/>
        </p:nvSpPr>
        <p:spPr>
          <a:xfrm>
            <a:off x="1468062" y="4378192"/>
            <a:ext cx="8659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 . .</a:t>
            </a:r>
            <a:endParaRPr lang="ko-KR" altLang="en-US" sz="24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091963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9400" y="1211132"/>
            <a:ext cx="11607800" cy="541826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972802" y="6180641"/>
            <a:ext cx="1017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A522A4B-0575-4D50-B424-1AA449EF3302}" type="slidenum"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12</a:t>
            </a:fld>
            <a:r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P</a:t>
            </a:r>
          </a:p>
        </p:txBody>
      </p:sp>
      <p:sp>
        <p:nvSpPr>
          <p:cNvPr id="6" name="자유형 7">
            <a:extLst>
              <a:ext uri="{FF2B5EF4-FFF2-40B4-BE49-F238E27FC236}">
                <a16:creationId xmlns:a16="http://schemas.microsoft.com/office/drawing/2014/main" id="{5B5DD5A5-3E23-431C-A23F-73AAB7426FA6}"/>
              </a:ext>
            </a:extLst>
          </p:cNvPr>
          <p:cNvSpPr/>
          <p:nvPr/>
        </p:nvSpPr>
        <p:spPr>
          <a:xfrm>
            <a:off x="279400" y="228600"/>
            <a:ext cx="11607800" cy="82965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진행 상황 </a:t>
            </a:r>
            <a:r>
              <a:rPr lang="en-US" altLang="ko-KR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- </a:t>
            </a:r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추천 알고리즘 기본 설계</a:t>
            </a:r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682CCA6C-6DCE-451A-9B03-3A9BAF410A24}"/>
              </a:ext>
            </a:extLst>
          </p:cNvPr>
          <p:cNvGraphicFramePr>
            <a:graphicFrameLocks noGrp="1"/>
          </p:cNvGraphicFramePr>
          <p:nvPr/>
        </p:nvGraphicFramePr>
        <p:xfrm>
          <a:off x="4323533" y="2006708"/>
          <a:ext cx="3348074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0640">
                  <a:extLst>
                    <a:ext uri="{9D8B030D-6E8A-4147-A177-3AD203B41FA5}">
                      <a16:colId xmlns:a16="http://schemas.microsoft.com/office/drawing/2014/main" val="2300901222"/>
                    </a:ext>
                  </a:extLst>
                </a:gridCol>
                <a:gridCol w="2037434">
                  <a:extLst>
                    <a:ext uri="{9D8B030D-6E8A-4147-A177-3AD203B41FA5}">
                      <a16:colId xmlns:a16="http://schemas.microsoft.com/office/drawing/2014/main" val="2268361802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err="1">
                          <a:solidFill>
                            <a:schemeClr val="bg1"/>
                          </a:solidFill>
                        </a:rPr>
                        <a:t>user_info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6A617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62722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id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1234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88769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genre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9289A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20638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subscribe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25723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bookmark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147795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8498ABBC-B5A8-4E04-ACD4-A8AE2213DB17}"/>
              </a:ext>
            </a:extLst>
          </p:cNvPr>
          <p:cNvSpPr txBox="1"/>
          <p:nvPr/>
        </p:nvSpPr>
        <p:spPr>
          <a:xfrm>
            <a:off x="4211539" y="1541958"/>
            <a:ext cx="1406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1) </a:t>
            </a:r>
            <a:r>
              <a:rPr lang="ko-KR" altLang="en-US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회원가입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ADD87C1-B28C-4501-B45D-8E8866C13D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653" y="1594046"/>
            <a:ext cx="3429000" cy="4210050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861ECAC1-FDFD-4EA5-91B5-1D38846F3E6A}"/>
              </a:ext>
            </a:extLst>
          </p:cNvPr>
          <p:cNvGraphicFramePr>
            <a:graphicFrameLocks noGrp="1"/>
          </p:cNvGraphicFramePr>
          <p:nvPr/>
        </p:nvGraphicFramePr>
        <p:xfrm>
          <a:off x="8684849" y="2006708"/>
          <a:ext cx="2010572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20159">
                  <a:extLst>
                    <a:ext uri="{9D8B030D-6E8A-4147-A177-3AD203B41FA5}">
                      <a16:colId xmlns:a16="http://schemas.microsoft.com/office/drawing/2014/main" val="2300901222"/>
                    </a:ext>
                  </a:extLst>
                </a:gridCol>
                <a:gridCol w="790413">
                  <a:extLst>
                    <a:ext uri="{9D8B030D-6E8A-4147-A177-3AD203B41FA5}">
                      <a16:colId xmlns:a16="http://schemas.microsoft.com/office/drawing/2014/main" val="2268361802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genre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6A617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62722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user_id</a:t>
                      </a:r>
                      <a:endParaRPr lang="ko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1234</a:t>
                      </a:r>
                      <a:endParaRPr lang="ko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88769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감성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10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20638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드라마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10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25723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에피소드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1477953"/>
                  </a:ext>
                </a:extLst>
              </a:tr>
            </a:tbl>
          </a:graphicData>
        </a:graphic>
      </p:graphicFrame>
      <p:sp>
        <p:nvSpPr>
          <p:cNvPr id="13" name="원호 12">
            <a:extLst>
              <a:ext uri="{FF2B5EF4-FFF2-40B4-BE49-F238E27FC236}">
                <a16:creationId xmlns:a16="http://schemas.microsoft.com/office/drawing/2014/main" id="{348B33FE-D907-40F9-A590-028B63D57550}"/>
              </a:ext>
            </a:extLst>
          </p:cNvPr>
          <p:cNvSpPr/>
          <p:nvPr/>
        </p:nvSpPr>
        <p:spPr>
          <a:xfrm>
            <a:off x="10225299" y="2843349"/>
            <a:ext cx="1010590" cy="800326"/>
          </a:xfrm>
          <a:prstGeom prst="arc">
            <a:avLst>
              <a:gd name="adj1" fmla="val 16285497"/>
              <a:gd name="adj2" fmla="val 5504636"/>
            </a:avLst>
          </a:prstGeom>
          <a:noFill/>
          <a:ln>
            <a:solidFill>
              <a:srgbClr val="6A61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구부러진 연결선 14">
            <a:extLst>
              <a:ext uri="{FF2B5EF4-FFF2-40B4-BE49-F238E27FC236}">
                <a16:creationId xmlns:a16="http://schemas.microsoft.com/office/drawing/2014/main" id="{C28C406B-D726-49CE-A1DC-1FBE337E0EEF}"/>
              </a:ext>
            </a:extLst>
          </p:cNvPr>
          <p:cNvCxnSpPr>
            <a:cxnSpLocks/>
          </p:cNvCxnSpPr>
          <p:nvPr/>
        </p:nvCxnSpPr>
        <p:spPr>
          <a:xfrm rot="16200000" flipH="1">
            <a:off x="10770491" y="3696198"/>
            <a:ext cx="1030210" cy="111794"/>
          </a:xfrm>
          <a:prstGeom prst="curvedConnector3">
            <a:avLst>
              <a:gd name="adj1" fmla="val 50000"/>
            </a:avLst>
          </a:prstGeom>
          <a:ln>
            <a:solidFill>
              <a:srgbClr val="6A617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E76B459F-7F39-4B53-9183-5D790C629DC8}"/>
              </a:ext>
            </a:extLst>
          </p:cNvPr>
          <p:cNvCxnSpPr>
            <a:stCxn id="9" idx="3"/>
            <a:endCxn id="12" idx="1"/>
          </p:cNvCxnSpPr>
          <p:nvPr/>
        </p:nvCxnSpPr>
        <p:spPr>
          <a:xfrm>
            <a:off x="7671607" y="2933808"/>
            <a:ext cx="1013242" cy="0"/>
          </a:xfrm>
          <a:prstGeom prst="line">
            <a:avLst/>
          </a:prstGeom>
          <a:ln>
            <a:solidFill>
              <a:srgbClr val="6A61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5265DA6F-CA3D-44B7-87D4-C617F9BECD32}"/>
              </a:ext>
            </a:extLst>
          </p:cNvPr>
          <p:cNvCxnSpPr>
            <a:stCxn id="9" idx="3"/>
          </p:cNvCxnSpPr>
          <p:nvPr/>
        </p:nvCxnSpPr>
        <p:spPr>
          <a:xfrm>
            <a:off x="7671607" y="2933808"/>
            <a:ext cx="1007938" cy="348976"/>
          </a:xfrm>
          <a:prstGeom prst="line">
            <a:avLst/>
          </a:prstGeom>
          <a:ln>
            <a:solidFill>
              <a:srgbClr val="6A61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29B0F6D9-E4FE-4E40-9376-F87BF2FCBEAE}"/>
              </a:ext>
            </a:extLst>
          </p:cNvPr>
          <p:cNvCxnSpPr>
            <a:stCxn id="9" idx="3"/>
          </p:cNvCxnSpPr>
          <p:nvPr/>
        </p:nvCxnSpPr>
        <p:spPr>
          <a:xfrm>
            <a:off x="7671607" y="2933808"/>
            <a:ext cx="1007938" cy="735956"/>
          </a:xfrm>
          <a:prstGeom prst="line">
            <a:avLst/>
          </a:prstGeom>
          <a:ln>
            <a:solidFill>
              <a:srgbClr val="6A61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E4367EC5-6A76-4FBD-8F86-230DAC66D015}"/>
              </a:ext>
            </a:extLst>
          </p:cNvPr>
          <p:cNvSpPr txBox="1"/>
          <p:nvPr/>
        </p:nvSpPr>
        <p:spPr>
          <a:xfrm>
            <a:off x="7158909" y="4037998"/>
            <a:ext cx="47428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사용자가 직접 선택한 정보이기 때문에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가중치를 무겁게 둬 초기 카운트 비율이 큼</a:t>
            </a:r>
          </a:p>
          <a:p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194951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2716" y="1202636"/>
            <a:ext cx="11607800" cy="541826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972802" y="6180641"/>
            <a:ext cx="1017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A522A4B-0575-4D50-B424-1AA449EF3302}" type="slidenum"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13</a:t>
            </a:fld>
            <a:r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P</a:t>
            </a:r>
          </a:p>
        </p:txBody>
      </p:sp>
      <p:sp>
        <p:nvSpPr>
          <p:cNvPr id="6" name="자유형 7">
            <a:extLst>
              <a:ext uri="{FF2B5EF4-FFF2-40B4-BE49-F238E27FC236}">
                <a16:creationId xmlns:a16="http://schemas.microsoft.com/office/drawing/2014/main" id="{5B5DD5A5-3E23-431C-A23F-73AAB7426FA6}"/>
              </a:ext>
            </a:extLst>
          </p:cNvPr>
          <p:cNvSpPr/>
          <p:nvPr/>
        </p:nvSpPr>
        <p:spPr>
          <a:xfrm>
            <a:off x="279400" y="228600"/>
            <a:ext cx="11607800" cy="82965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진행 상황 </a:t>
            </a:r>
            <a:r>
              <a:rPr lang="en-US" altLang="ko-KR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- </a:t>
            </a:r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추천 알고리즘 기본 설계</a:t>
            </a:r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CB06986D-278F-4EAD-9D20-DFE1DA3B83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0139314"/>
              </p:ext>
            </p:extLst>
          </p:nvPr>
        </p:nvGraphicFramePr>
        <p:xfrm>
          <a:off x="7133624" y="2838542"/>
          <a:ext cx="3348074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0640">
                  <a:extLst>
                    <a:ext uri="{9D8B030D-6E8A-4147-A177-3AD203B41FA5}">
                      <a16:colId xmlns:a16="http://schemas.microsoft.com/office/drawing/2014/main" val="2300901222"/>
                    </a:ext>
                  </a:extLst>
                </a:gridCol>
                <a:gridCol w="2037434">
                  <a:extLst>
                    <a:ext uri="{9D8B030D-6E8A-4147-A177-3AD203B41FA5}">
                      <a16:colId xmlns:a16="http://schemas.microsoft.com/office/drawing/2014/main" val="2268361802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err="1">
                          <a:solidFill>
                            <a:schemeClr val="bg1"/>
                          </a:solidFill>
                        </a:rPr>
                        <a:t>user_info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6A617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62722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id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1234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88769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genre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20638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subscribe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9289A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25723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bookmark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9289A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1477953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14E0E64C-3075-4E05-8905-3F3331D0D218}"/>
              </a:ext>
            </a:extLst>
          </p:cNvPr>
          <p:cNvSpPr txBox="1"/>
          <p:nvPr/>
        </p:nvSpPr>
        <p:spPr>
          <a:xfrm>
            <a:off x="7021630" y="2373792"/>
            <a:ext cx="3029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2)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구독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+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책갈피 정보 활용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6BAA3B11-19A4-44BC-9C55-F8A0F0904886}"/>
              </a:ext>
            </a:extLst>
          </p:cNvPr>
          <p:cNvGrpSpPr/>
          <p:nvPr/>
        </p:nvGrpSpPr>
        <p:grpSpPr>
          <a:xfrm>
            <a:off x="1553732" y="1659417"/>
            <a:ext cx="5663798" cy="7803454"/>
            <a:chOff x="48357" y="867355"/>
            <a:chExt cx="4977581" cy="6858000"/>
          </a:xfrm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7B193822-DAAE-4686-BD9B-6BD31FBBC5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7360" y="958795"/>
              <a:ext cx="2827776" cy="5812216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0C7CD8BA-3368-477D-84EF-F3D043C66B4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2097" b="97661" l="6111" r="92111">
                          <a14:foregroundMark x1="10667" y1="4758" x2="10667" y2="4758"/>
                          <a14:foregroundMark x1="12444" y1="2097" x2="12444" y2="2097"/>
                          <a14:foregroundMark x1="6333" y1="51613" x2="6333" y2="51613"/>
                          <a14:foregroundMark x1="8222" y1="40968" x2="8222" y2="40968"/>
                          <a14:foregroundMark x1="7222" y1="79194" x2="7222" y2="79194"/>
                          <a14:foregroundMark x1="70667" y1="95000" x2="70667" y2="95000"/>
                          <a14:foregroundMark x1="92111" y1="97661" x2="92111" y2="9766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357" y="867355"/>
              <a:ext cx="4977581" cy="6858000"/>
            </a:xfrm>
            <a:prstGeom prst="rect">
              <a:avLst/>
            </a:prstGeom>
          </p:spPr>
        </p:pic>
      </p:grpSp>
      <p:sp>
        <p:nvSpPr>
          <p:cNvPr id="24" name="타원 23">
            <a:extLst>
              <a:ext uri="{FF2B5EF4-FFF2-40B4-BE49-F238E27FC236}">
                <a16:creationId xmlns:a16="http://schemas.microsoft.com/office/drawing/2014/main" id="{DE0F9688-88EB-4D72-A849-D77B9D7B298A}"/>
              </a:ext>
            </a:extLst>
          </p:cNvPr>
          <p:cNvSpPr/>
          <p:nvPr/>
        </p:nvSpPr>
        <p:spPr>
          <a:xfrm>
            <a:off x="3588583" y="1562785"/>
            <a:ext cx="2034229" cy="1004877"/>
          </a:xfrm>
          <a:prstGeom prst="ellipse">
            <a:avLst/>
          </a:prstGeom>
          <a:noFill/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30397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2716" y="1202636"/>
            <a:ext cx="11607800" cy="541826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972802" y="6180641"/>
            <a:ext cx="1017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A522A4B-0575-4D50-B424-1AA449EF3302}" type="slidenum"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14</a:t>
            </a:fld>
            <a:r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P</a:t>
            </a:r>
          </a:p>
        </p:txBody>
      </p:sp>
      <p:sp>
        <p:nvSpPr>
          <p:cNvPr id="6" name="자유형 7">
            <a:extLst>
              <a:ext uri="{FF2B5EF4-FFF2-40B4-BE49-F238E27FC236}">
                <a16:creationId xmlns:a16="http://schemas.microsoft.com/office/drawing/2014/main" id="{5B5DD5A5-3E23-431C-A23F-73AAB7426FA6}"/>
              </a:ext>
            </a:extLst>
          </p:cNvPr>
          <p:cNvSpPr/>
          <p:nvPr/>
        </p:nvSpPr>
        <p:spPr>
          <a:xfrm>
            <a:off x="279400" y="228600"/>
            <a:ext cx="11607800" cy="82965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진행 상황 </a:t>
            </a:r>
            <a:r>
              <a:rPr lang="en-US" altLang="ko-KR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- </a:t>
            </a:r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추천 알고리즘 기본 설계</a:t>
            </a:r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153D5C76-941B-4F8A-BE0E-743BE2A685FD}"/>
              </a:ext>
            </a:extLst>
          </p:cNvPr>
          <p:cNvGrpSpPr/>
          <p:nvPr/>
        </p:nvGrpSpPr>
        <p:grpSpPr>
          <a:xfrm>
            <a:off x="-46568" y="1934570"/>
            <a:ext cx="9101245" cy="12539491"/>
            <a:chOff x="2259584" y="1450870"/>
            <a:chExt cx="5663798" cy="7803454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43C14549-8B82-4EC3-84F7-A64403BC7B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78573" y="1554480"/>
              <a:ext cx="3244232" cy="6714385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A20F7C25-B57B-4DA8-8A50-D1CE63C1922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2097" b="97661" l="6111" r="92111">
                          <a14:foregroundMark x1="10667" y1="4758" x2="10667" y2="4758"/>
                          <a14:foregroundMark x1="12444" y1="2097" x2="12444" y2="2097"/>
                          <a14:foregroundMark x1="6333" y1="51613" x2="6333" y2="51613"/>
                          <a14:foregroundMark x1="8222" y1="40968" x2="8222" y2="40968"/>
                          <a14:foregroundMark x1="7222" y1="79194" x2="7222" y2="79194"/>
                          <a14:foregroundMark x1="70667" y1="95000" x2="70667" y2="95000"/>
                          <a14:foregroundMark x1="92111" y1="97661" x2="92111" y2="9766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59584" y="1450870"/>
              <a:ext cx="5663798" cy="7803454"/>
            </a:xfrm>
            <a:prstGeom prst="rect">
              <a:avLst/>
            </a:prstGeom>
          </p:spPr>
        </p:pic>
      </p:grp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15768C41-8729-4A68-9402-EF32724E96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6131633"/>
              </p:ext>
            </p:extLst>
          </p:nvPr>
        </p:nvGraphicFramePr>
        <p:xfrm>
          <a:off x="6577424" y="2181874"/>
          <a:ext cx="2815410" cy="1828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47648">
                  <a:extLst>
                    <a:ext uri="{9D8B030D-6E8A-4147-A177-3AD203B41FA5}">
                      <a16:colId xmlns:a16="http://schemas.microsoft.com/office/drawing/2014/main" val="2300901222"/>
                    </a:ext>
                  </a:extLst>
                </a:gridCol>
                <a:gridCol w="1467762">
                  <a:extLst>
                    <a:ext uri="{9D8B030D-6E8A-4147-A177-3AD203B41FA5}">
                      <a16:colId xmlns:a16="http://schemas.microsoft.com/office/drawing/2014/main" val="2268361802"/>
                    </a:ext>
                  </a:extLst>
                </a:gridCol>
              </a:tblGrid>
              <a:tr h="3244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err="1">
                          <a:solidFill>
                            <a:schemeClr val="bg1"/>
                          </a:solidFill>
                        </a:rPr>
                        <a:t>user_info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6A617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6272219"/>
                  </a:ext>
                </a:extLst>
              </a:tr>
              <a:tr h="3244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id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1234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8876966"/>
                  </a:ext>
                </a:extLst>
              </a:tr>
              <a:tr h="3244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genre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2063809"/>
                  </a:ext>
                </a:extLst>
              </a:tr>
              <a:tr h="3244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subscribe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9289A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2572387"/>
                  </a:ext>
                </a:extLst>
              </a:tr>
              <a:tr h="3244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bookmark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1477953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43A935A0-485B-4BB8-B99C-5D7AAE73B5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403586"/>
              </p:ext>
            </p:extLst>
          </p:nvPr>
        </p:nvGraphicFramePr>
        <p:xfrm>
          <a:off x="9631139" y="2651760"/>
          <a:ext cx="2010572" cy="3291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20159">
                  <a:extLst>
                    <a:ext uri="{9D8B030D-6E8A-4147-A177-3AD203B41FA5}">
                      <a16:colId xmlns:a16="http://schemas.microsoft.com/office/drawing/2014/main" val="2300901222"/>
                    </a:ext>
                  </a:extLst>
                </a:gridCol>
                <a:gridCol w="790413">
                  <a:extLst>
                    <a:ext uri="{9D8B030D-6E8A-4147-A177-3AD203B41FA5}">
                      <a16:colId xmlns:a16="http://schemas.microsoft.com/office/drawing/2014/main" val="2268361802"/>
                    </a:ext>
                  </a:extLst>
                </a:gridCol>
              </a:tblGrid>
              <a:tr h="30853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genre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6A617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6272219"/>
                  </a:ext>
                </a:extLst>
              </a:tr>
              <a:tr h="30853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user_id</a:t>
                      </a:r>
                      <a:endParaRPr lang="ko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1234</a:t>
                      </a:r>
                      <a:endParaRPr lang="ko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8876966"/>
                  </a:ext>
                </a:extLst>
              </a:tr>
              <a:tr h="30853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감성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2063809"/>
                  </a:ext>
                </a:extLst>
              </a:tr>
              <a:tr h="30853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개그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2576827"/>
                  </a:ext>
                </a:extLst>
              </a:tr>
              <a:tr h="30853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드라마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2572387"/>
                  </a:ext>
                </a:extLst>
              </a:tr>
              <a:tr h="30853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로맨스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0199934"/>
                  </a:ext>
                </a:extLst>
              </a:tr>
              <a:tr h="30853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스토리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6961083"/>
                  </a:ext>
                </a:extLst>
              </a:tr>
              <a:tr h="30853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에피소드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1477953"/>
                  </a:ext>
                </a:extLst>
              </a:tr>
              <a:tr h="30853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판타지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1774668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6C88BF60-83A5-404B-9C72-B1CA52B36F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0972974"/>
              </p:ext>
            </p:extLst>
          </p:nvPr>
        </p:nvGraphicFramePr>
        <p:xfrm>
          <a:off x="6583387" y="4308214"/>
          <a:ext cx="2010572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20159">
                  <a:extLst>
                    <a:ext uri="{9D8B030D-6E8A-4147-A177-3AD203B41FA5}">
                      <a16:colId xmlns:a16="http://schemas.microsoft.com/office/drawing/2014/main" val="2300901222"/>
                    </a:ext>
                  </a:extLst>
                </a:gridCol>
                <a:gridCol w="790413">
                  <a:extLst>
                    <a:ext uri="{9D8B030D-6E8A-4147-A177-3AD203B41FA5}">
                      <a16:colId xmlns:a16="http://schemas.microsoft.com/office/drawing/2014/main" val="2268361802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genre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6A617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62722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user_id</a:t>
                      </a:r>
                      <a:endParaRPr lang="ko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count</a:t>
                      </a:r>
                      <a:endParaRPr lang="ko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88769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감성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20638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드라마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25723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에피소드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1477953"/>
                  </a:ext>
                </a:extLst>
              </a:tr>
            </a:tbl>
          </a:graphicData>
        </a:graphic>
      </p:graphicFrame>
      <p:sp>
        <p:nvSpPr>
          <p:cNvPr id="25" name="오른쪽 화살표 12">
            <a:extLst>
              <a:ext uri="{FF2B5EF4-FFF2-40B4-BE49-F238E27FC236}">
                <a16:creationId xmlns:a16="http://schemas.microsoft.com/office/drawing/2014/main" id="{31337E03-C3A8-4DA6-BE03-82515BF69AB6}"/>
              </a:ext>
            </a:extLst>
          </p:cNvPr>
          <p:cNvSpPr/>
          <p:nvPr/>
        </p:nvSpPr>
        <p:spPr>
          <a:xfrm>
            <a:off x="8636476" y="5021954"/>
            <a:ext cx="994663" cy="426720"/>
          </a:xfrm>
          <a:prstGeom prst="rightArrow">
            <a:avLst/>
          </a:prstGeom>
          <a:solidFill>
            <a:srgbClr val="6A61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구부러진 연결선 17">
            <a:extLst>
              <a:ext uri="{FF2B5EF4-FFF2-40B4-BE49-F238E27FC236}">
                <a16:creationId xmlns:a16="http://schemas.microsoft.com/office/drawing/2014/main" id="{5702231E-1984-4E59-9F81-33A1C80E6F39}"/>
              </a:ext>
            </a:extLst>
          </p:cNvPr>
          <p:cNvCxnSpPr>
            <a:cxnSpLocks/>
            <a:stCxn id="15" idx="3"/>
            <a:endCxn id="17" idx="0"/>
          </p:cNvCxnSpPr>
          <p:nvPr/>
        </p:nvCxnSpPr>
        <p:spPr>
          <a:xfrm flipV="1">
            <a:off x="9392834" y="2651760"/>
            <a:ext cx="1243591" cy="444514"/>
          </a:xfrm>
          <a:prstGeom prst="curvedConnector4">
            <a:avLst>
              <a:gd name="adj1" fmla="val 9581"/>
              <a:gd name="adj2" fmla="val 257135"/>
            </a:avLst>
          </a:prstGeom>
          <a:ln>
            <a:solidFill>
              <a:srgbClr val="6A617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타원 26">
            <a:extLst>
              <a:ext uri="{FF2B5EF4-FFF2-40B4-BE49-F238E27FC236}">
                <a16:creationId xmlns:a16="http://schemas.microsoft.com/office/drawing/2014/main" id="{199DE9AA-9FB0-47ED-81FE-4AE015E2D209}"/>
              </a:ext>
            </a:extLst>
          </p:cNvPr>
          <p:cNvSpPr/>
          <p:nvPr/>
        </p:nvSpPr>
        <p:spPr>
          <a:xfrm>
            <a:off x="2813630" y="4297680"/>
            <a:ext cx="3183495" cy="540759"/>
          </a:xfrm>
          <a:prstGeom prst="ellipse">
            <a:avLst/>
          </a:prstGeom>
          <a:noFill/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6104DB5-66C1-4F20-B72E-2BD25FEADB39}"/>
              </a:ext>
            </a:extLst>
          </p:cNvPr>
          <p:cNvSpPr txBox="1"/>
          <p:nvPr/>
        </p:nvSpPr>
        <p:spPr>
          <a:xfrm>
            <a:off x="6577424" y="1467645"/>
            <a:ext cx="5588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구독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작품 장르 태그 바탕 카운트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++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25CBAFA-3DF4-4DDC-8FB9-AC273C52B69A}"/>
              </a:ext>
            </a:extLst>
          </p:cNvPr>
          <p:cNvSpPr txBox="1"/>
          <p:nvPr/>
        </p:nvSpPr>
        <p:spPr>
          <a:xfrm>
            <a:off x="849443" y="1383937"/>
            <a:ext cx="3029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2)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구독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+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책갈피 정보 활용</a:t>
            </a:r>
          </a:p>
        </p:txBody>
      </p:sp>
    </p:spTree>
    <p:extLst>
      <p:ext uri="{BB962C8B-B14F-4D97-AF65-F5344CB8AC3E}">
        <p14:creationId xmlns:p14="http://schemas.microsoft.com/office/powerpoint/2010/main" val="20501412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2716" y="1202636"/>
            <a:ext cx="11607800" cy="541826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972802" y="6180641"/>
            <a:ext cx="1017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A522A4B-0575-4D50-B424-1AA449EF3302}" type="slidenum"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15</a:t>
            </a:fld>
            <a:r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P</a:t>
            </a:r>
          </a:p>
        </p:txBody>
      </p:sp>
      <p:sp>
        <p:nvSpPr>
          <p:cNvPr id="6" name="자유형 7">
            <a:extLst>
              <a:ext uri="{FF2B5EF4-FFF2-40B4-BE49-F238E27FC236}">
                <a16:creationId xmlns:a16="http://schemas.microsoft.com/office/drawing/2014/main" id="{5B5DD5A5-3E23-431C-A23F-73AAB7426FA6}"/>
              </a:ext>
            </a:extLst>
          </p:cNvPr>
          <p:cNvSpPr/>
          <p:nvPr/>
        </p:nvSpPr>
        <p:spPr>
          <a:xfrm>
            <a:off x="279400" y="228600"/>
            <a:ext cx="11607800" cy="82965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진행 상황 </a:t>
            </a:r>
            <a:r>
              <a:rPr lang="en-US" altLang="ko-KR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- </a:t>
            </a:r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추천 알고리즘 기본 설계</a:t>
            </a:r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AC2255DE-A3BA-4750-91E0-904E370FE2F5}"/>
              </a:ext>
            </a:extLst>
          </p:cNvPr>
          <p:cNvGrpSpPr/>
          <p:nvPr/>
        </p:nvGrpSpPr>
        <p:grpSpPr>
          <a:xfrm>
            <a:off x="-46568" y="1934570"/>
            <a:ext cx="9101245" cy="12539491"/>
            <a:chOff x="2259584" y="1450870"/>
            <a:chExt cx="5663798" cy="7803454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50F76C87-F72C-43F5-AC21-53E3FB0BF2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78573" y="1554480"/>
              <a:ext cx="3244232" cy="6714385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0BB7B288-49EE-4663-9411-D34E66B187A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2097" b="97661" l="6111" r="92111">
                          <a14:foregroundMark x1="10667" y1="4758" x2="10667" y2="4758"/>
                          <a14:foregroundMark x1="12444" y1="2097" x2="12444" y2="2097"/>
                          <a14:foregroundMark x1="6333" y1="51613" x2="6333" y2="51613"/>
                          <a14:foregroundMark x1="8222" y1="40968" x2="8222" y2="40968"/>
                          <a14:foregroundMark x1="7222" y1="79194" x2="7222" y2="79194"/>
                          <a14:foregroundMark x1="70667" y1="95000" x2="70667" y2="95000"/>
                          <a14:foregroundMark x1="92111" y1="97661" x2="92111" y2="9766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59584" y="1450870"/>
              <a:ext cx="5663798" cy="7803454"/>
            </a:xfrm>
            <a:prstGeom prst="rect">
              <a:avLst/>
            </a:prstGeom>
          </p:spPr>
        </p:pic>
      </p:grpSp>
      <p:sp>
        <p:nvSpPr>
          <p:cNvPr id="10" name="타원 9">
            <a:extLst>
              <a:ext uri="{FF2B5EF4-FFF2-40B4-BE49-F238E27FC236}">
                <a16:creationId xmlns:a16="http://schemas.microsoft.com/office/drawing/2014/main" id="{3B0ACD6B-FD83-455C-968D-BDC019E45DC2}"/>
              </a:ext>
            </a:extLst>
          </p:cNvPr>
          <p:cNvSpPr/>
          <p:nvPr/>
        </p:nvSpPr>
        <p:spPr>
          <a:xfrm>
            <a:off x="871895" y="5928360"/>
            <a:ext cx="630610" cy="605315"/>
          </a:xfrm>
          <a:prstGeom prst="ellipse">
            <a:avLst/>
          </a:prstGeom>
          <a:noFill/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B531558A-0631-4D80-8316-A2DD21418E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1426923"/>
              </p:ext>
            </p:extLst>
          </p:nvPr>
        </p:nvGraphicFramePr>
        <p:xfrm>
          <a:off x="6577424" y="2315039"/>
          <a:ext cx="2815410" cy="1828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47648">
                  <a:extLst>
                    <a:ext uri="{9D8B030D-6E8A-4147-A177-3AD203B41FA5}">
                      <a16:colId xmlns:a16="http://schemas.microsoft.com/office/drawing/2014/main" val="2300901222"/>
                    </a:ext>
                  </a:extLst>
                </a:gridCol>
                <a:gridCol w="1467762">
                  <a:extLst>
                    <a:ext uri="{9D8B030D-6E8A-4147-A177-3AD203B41FA5}">
                      <a16:colId xmlns:a16="http://schemas.microsoft.com/office/drawing/2014/main" val="2268361802"/>
                    </a:ext>
                  </a:extLst>
                </a:gridCol>
              </a:tblGrid>
              <a:tr h="3244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err="1">
                          <a:solidFill>
                            <a:schemeClr val="bg1"/>
                          </a:solidFill>
                        </a:rPr>
                        <a:t>user_info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6A617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6272219"/>
                  </a:ext>
                </a:extLst>
              </a:tr>
              <a:tr h="3244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id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1234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8876966"/>
                  </a:ext>
                </a:extLst>
              </a:tr>
              <a:tr h="3244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genre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2063809"/>
                  </a:ext>
                </a:extLst>
              </a:tr>
              <a:tr h="3244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subscribe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9289A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2572387"/>
                  </a:ext>
                </a:extLst>
              </a:tr>
              <a:tr h="3244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bookmark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1477953"/>
                  </a:ext>
                </a:extLst>
              </a:tr>
            </a:tbl>
          </a:graphicData>
        </a:graphic>
      </p:graphicFrame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E67E36D1-00CB-42E4-916A-0F493CE51D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487233"/>
              </p:ext>
            </p:extLst>
          </p:nvPr>
        </p:nvGraphicFramePr>
        <p:xfrm>
          <a:off x="9631139" y="2784925"/>
          <a:ext cx="1968656" cy="3291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78243">
                  <a:extLst>
                    <a:ext uri="{9D8B030D-6E8A-4147-A177-3AD203B41FA5}">
                      <a16:colId xmlns:a16="http://schemas.microsoft.com/office/drawing/2014/main" val="2300901222"/>
                    </a:ext>
                  </a:extLst>
                </a:gridCol>
                <a:gridCol w="790413">
                  <a:extLst>
                    <a:ext uri="{9D8B030D-6E8A-4147-A177-3AD203B41FA5}">
                      <a16:colId xmlns:a16="http://schemas.microsoft.com/office/drawing/2014/main" val="2268361802"/>
                    </a:ext>
                  </a:extLst>
                </a:gridCol>
              </a:tblGrid>
              <a:tr h="30853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genre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6A617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6272219"/>
                  </a:ext>
                </a:extLst>
              </a:tr>
              <a:tr h="30853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user_id</a:t>
                      </a:r>
                      <a:endParaRPr lang="ko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1234</a:t>
                      </a:r>
                      <a:endParaRPr lang="ko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8876966"/>
                  </a:ext>
                </a:extLst>
              </a:tr>
              <a:tr h="30853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감성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2063809"/>
                  </a:ext>
                </a:extLst>
              </a:tr>
              <a:tr h="30853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accent1"/>
                          </a:solidFill>
                        </a:rPr>
                        <a:t>개그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accent1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2576827"/>
                  </a:ext>
                </a:extLst>
              </a:tr>
              <a:tr h="30853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accent1"/>
                          </a:solidFill>
                        </a:rPr>
                        <a:t>드라마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accent1"/>
                          </a:solidFill>
                        </a:rPr>
                        <a:t>11</a:t>
                      </a:r>
                      <a:endParaRPr lang="ko-KR" altLang="en-US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25723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accent1"/>
                          </a:solidFill>
                        </a:rPr>
                        <a:t>로맨스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accent1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0199934"/>
                  </a:ext>
                </a:extLst>
              </a:tr>
              <a:tr h="30853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accent1"/>
                          </a:solidFill>
                        </a:rPr>
                        <a:t>스토리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accent1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6961083"/>
                  </a:ext>
                </a:extLst>
              </a:tr>
              <a:tr h="30853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에피소드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1477953"/>
                  </a:ext>
                </a:extLst>
              </a:tr>
              <a:tr h="30853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accent1"/>
                          </a:solidFill>
                        </a:rPr>
                        <a:t>판타지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accent1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1774668"/>
                  </a:ext>
                </a:extLst>
              </a:tr>
            </a:tbl>
          </a:graphicData>
        </a:graphic>
      </p:graphicFrame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84406439-6432-467F-BFBF-10D378CEDE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9864565"/>
              </p:ext>
            </p:extLst>
          </p:nvPr>
        </p:nvGraphicFramePr>
        <p:xfrm>
          <a:off x="6583387" y="4441379"/>
          <a:ext cx="2010572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20159">
                  <a:extLst>
                    <a:ext uri="{9D8B030D-6E8A-4147-A177-3AD203B41FA5}">
                      <a16:colId xmlns:a16="http://schemas.microsoft.com/office/drawing/2014/main" val="2300901222"/>
                    </a:ext>
                  </a:extLst>
                </a:gridCol>
                <a:gridCol w="790413">
                  <a:extLst>
                    <a:ext uri="{9D8B030D-6E8A-4147-A177-3AD203B41FA5}">
                      <a16:colId xmlns:a16="http://schemas.microsoft.com/office/drawing/2014/main" val="2268361802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genre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6A617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62722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user_id</a:t>
                      </a:r>
                      <a:endParaRPr lang="ko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count</a:t>
                      </a:r>
                      <a:endParaRPr lang="ko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88769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감성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20638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드라마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25723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에피소드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1477953"/>
                  </a:ext>
                </a:extLst>
              </a:tr>
            </a:tbl>
          </a:graphicData>
        </a:graphic>
      </p:graphicFrame>
      <p:sp>
        <p:nvSpPr>
          <p:cNvPr id="29" name="오른쪽 화살표 12">
            <a:extLst>
              <a:ext uri="{FF2B5EF4-FFF2-40B4-BE49-F238E27FC236}">
                <a16:creationId xmlns:a16="http://schemas.microsoft.com/office/drawing/2014/main" id="{4AB26C34-3657-4A07-AB01-10653AD16208}"/>
              </a:ext>
            </a:extLst>
          </p:cNvPr>
          <p:cNvSpPr/>
          <p:nvPr/>
        </p:nvSpPr>
        <p:spPr>
          <a:xfrm>
            <a:off x="8636476" y="5155119"/>
            <a:ext cx="994663" cy="426720"/>
          </a:xfrm>
          <a:prstGeom prst="rightArrow">
            <a:avLst/>
          </a:prstGeom>
          <a:solidFill>
            <a:srgbClr val="6A61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구부러진 연결선 17">
            <a:extLst>
              <a:ext uri="{FF2B5EF4-FFF2-40B4-BE49-F238E27FC236}">
                <a16:creationId xmlns:a16="http://schemas.microsoft.com/office/drawing/2014/main" id="{83ED2977-D81E-43B0-83B6-E19B9F8A3FDB}"/>
              </a:ext>
            </a:extLst>
          </p:cNvPr>
          <p:cNvCxnSpPr>
            <a:cxnSpLocks/>
            <a:stCxn id="26" idx="3"/>
            <a:endCxn id="27" idx="0"/>
          </p:cNvCxnSpPr>
          <p:nvPr/>
        </p:nvCxnSpPr>
        <p:spPr>
          <a:xfrm flipV="1">
            <a:off x="9392834" y="2784925"/>
            <a:ext cx="1222633" cy="444514"/>
          </a:xfrm>
          <a:prstGeom prst="curvedConnector4">
            <a:avLst>
              <a:gd name="adj1" fmla="val 9746"/>
              <a:gd name="adj2" fmla="val 257135"/>
            </a:avLst>
          </a:prstGeom>
          <a:ln>
            <a:solidFill>
              <a:srgbClr val="6A617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A95A725A-BC98-499D-B171-D90D43F42EA8}"/>
              </a:ext>
            </a:extLst>
          </p:cNvPr>
          <p:cNvSpPr txBox="1"/>
          <p:nvPr/>
        </p:nvSpPr>
        <p:spPr>
          <a:xfrm>
            <a:off x="849443" y="1383937"/>
            <a:ext cx="3029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2)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구독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+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책갈피 정보 활용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1C21F88-1546-41E8-BEA9-A73028EC6250}"/>
              </a:ext>
            </a:extLst>
          </p:cNvPr>
          <p:cNvSpPr txBox="1"/>
          <p:nvPr/>
        </p:nvSpPr>
        <p:spPr>
          <a:xfrm>
            <a:off x="6260620" y="1395316"/>
            <a:ext cx="55881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책갈피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구독과 똑같은 형태로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각 책갈피에 해당하는 작품의 장르 데이터를 수집하여 카운트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++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055406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2716" y="1202636"/>
            <a:ext cx="11607800" cy="541826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972802" y="6180641"/>
            <a:ext cx="1017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A522A4B-0575-4D50-B424-1AA449EF3302}" type="slidenum"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16</a:t>
            </a:fld>
            <a:r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P</a:t>
            </a:r>
          </a:p>
        </p:txBody>
      </p:sp>
      <p:sp>
        <p:nvSpPr>
          <p:cNvPr id="6" name="자유형 7">
            <a:extLst>
              <a:ext uri="{FF2B5EF4-FFF2-40B4-BE49-F238E27FC236}">
                <a16:creationId xmlns:a16="http://schemas.microsoft.com/office/drawing/2014/main" id="{5B5DD5A5-3E23-431C-A23F-73AAB7426FA6}"/>
              </a:ext>
            </a:extLst>
          </p:cNvPr>
          <p:cNvSpPr/>
          <p:nvPr/>
        </p:nvSpPr>
        <p:spPr>
          <a:xfrm>
            <a:off x="279400" y="228600"/>
            <a:ext cx="11607800" cy="82965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진행 상황 </a:t>
            </a:r>
            <a:r>
              <a:rPr lang="en-US" altLang="ko-KR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- </a:t>
            </a:r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추천 알고리즘 기본 설계</a:t>
            </a:r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29944E01-1477-45D5-AEA1-11BB10ACC8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5923211"/>
              </p:ext>
            </p:extLst>
          </p:nvPr>
        </p:nvGraphicFramePr>
        <p:xfrm>
          <a:off x="8257686" y="1753269"/>
          <a:ext cx="1877664" cy="415591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39501">
                  <a:extLst>
                    <a:ext uri="{9D8B030D-6E8A-4147-A177-3AD203B41FA5}">
                      <a16:colId xmlns:a16="http://schemas.microsoft.com/office/drawing/2014/main" val="2300901222"/>
                    </a:ext>
                  </a:extLst>
                </a:gridCol>
                <a:gridCol w="738163">
                  <a:extLst>
                    <a:ext uri="{9D8B030D-6E8A-4147-A177-3AD203B41FA5}">
                      <a16:colId xmlns:a16="http://schemas.microsoft.com/office/drawing/2014/main" val="2268361802"/>
                    </a:ext>
                  </a:extLst>
                </a:gridCol>
              </a:tblGrid>
              <a:tr h="34632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700" b="1" dirty="0">
                          <a:solidFill>
                            <a:schemeClr val="bg1"/>
                          </a:solidFill>
                        </a:rPr>
                        <a:t>genre</a:t>
                      </a:r>
                      <a:endParaRPr lang="ko-KR" altLang="en-US" sz="1700" b="1" dirty="0">
                        <a:solidFill>
                          <a:schemeClr val="bg1"/>
                        </a:solidFill>
                      </a:endParaRPr>
                    </a:p>
                  </a:txBody>
                  <a:tcPr marL="85395" marR="85395" marT="42698" marB="42698">
                    <a:solidFill>
                      <a:srgbClr val="6A617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6272219"/>
                  </a:ext>
                </a:extLst>
              </a:tr>
              <a:tr h="34632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 err="1"/>
                        <a:t>user_id</a:t>
                      </a:r>
                      <a:endParaRPr lang="ko-KR" altLang="en-US" sz="1700" dirty="0"/>
                    </a:p>
                  </a:txBody>
                  <a:tcPr marL="85395" marR="85395" marT="42698" marB="42698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/>
                        <a:t>1234</a:t>
                      </a:r>
                      <a:endParaRPr lang="ko-KR" altLang="en-US" sz="1700" dirty="0"/>
                    </a:p>
                  </a:txBody>
                  <a:tcPr marL="85395" marR="85395" marT="42698" marB="42698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8876966"/>
                  </a:ext>
                </a:extLst>
              </a:tr>
              <a:tr h="34632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700" dirty="0">
                          <a:solidFill>
                            <a:srgbClr val="FF0000"/>
                          </a:solidFill>
                        </a:rPr>
                        <a:t>감성</a:t>
                      </a:r>
                    </a:p>
                  </a:txBody>
                  <a:tcPr marL="85395" marR="85395" marT="42698" marB="42698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ko-KR" altLang="en-US" sz="1700" dirty="0">
                        <a:solidFill>
                          <a:srgbClr val="FF0000"/>
                        </a:solidFill>
                      </a:endParaRPr>
                    </a:p>
                  </a:txBody>
                  <a:tcPr marL="85395" marR="85395" marT="42698" marB="42698"/>
                </a:tc>
                <a:extLst>
                  <a:ext uri="{0D108BD9-81ED-4DB2-BD59-A6C34878D82A}">
                    <a16:rowId xmlns:a16="http://schemas.microsoft.com/office/drawing/2014/main" val="3312063809"/>
                  </a:ext>
                </a:extLst>
              </a:tr>
              <a:tr h="34632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700" dirty="0"/>
                        <a:t>개그</a:t>
                      </a:r>
                    </a:p>
                  </a:txBody>
                  <a:tcPr marL="85395" marR="85395" marT="42698" marB="42698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/>
                        <a:t>2</a:t>
                      </a:r>
                      <a:endParaRPr lang="ko-KR" altLang="en-US" sz="1700" dirty="0"/>
                    </a:p>
                  </a:txBody>
                  <a:tcPr marL="85395" marR="85395" marT="42698" marB="42698"/>
                </a:tc>
                <a:extLst>
                  <a:ext uri="{0D108BD9-81ED-4DB2-BD59-A6C34878D82A}">
                    <a16:rowId xmlns:a16="http://schemas.microsoft.com/office/drawing/2014/main" val="3252576827"/>
                  </a:ext>
                </a:extLst>
              </a:tr>
              <a:tr h="34632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700" dirty="0">
                          <a:solidFill>
                            <a:srgbClr val="FF0000"/>
                          </a:solidFill>
                        </a:rPr>
                        <a:t>드라마</a:t>
                      </a:r>
                    </a:p>
                  </a:txBody>
                  <a:tcPr marL="85395" marR="85395" marT="42698" marB="42698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>
                          <a:solidFill>
                            <a:srgbClr val="FF0000"/>
                          </a:solidFill>
                        </a:rPr>
                        <a:t>2</a:t>
                      </a:r>
                      <a:endParaRPr lang="ko-KR" altLang="en-US" sz="1700" dirty="0">
                        <a:solidFill>
                          <a:srgbClr val="FF0000"/>
                        </a:solidFill>
                      </a:endParaRPr>
                    </a:p>
                  </a:txBody>
                  <a:tcPr marL="85395" marR="85395" marT="42698" marB="42698"/>
                </a:tc>
                <a:extLst>
                  <a:ext uri="{0D108BD9-81ED-4DB2-BD59-A6C34878D82A}">
                    <a16:rowId xmlns:a16="http://schemas.microsoft.com/office/drawing/2014/main" val="992572387"/>
                  </a:ext>
                </a:extLst>
              </a:tr>
              <a:tr h="34632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700" dirty="0"/>
                        <a:t>로맨스</a:t>
                      </a:r>
                    </a:p>
                  </a:txBody>
                  <a:tcPr marL="85395" marR="85395" marT="42698" marB="42698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/>
                        <a:t>2</a:t>
                      </a:r>
                      <a:endParaRPr lang="ko-KR" altLang="en-US" sz="1700" dirty="0"/>
                    </a:p>
                  </a:txBody>
                  <a:tcPr marL="85395" marR="85395" marT="42698" marB="42698"/>
                </a:tc>
                <a:extLst>
                  <a:ext uri="{0D108BD9-81ED-4DB2-BD59-A6C34878D82A}">
                    <a16:rowId xmlns:a16="http://schemas.microsoft.com/office/drawing/2014/main" val="2420199934"/>
                  </a:ext>
                </a:extLst>
              </a:tr>
              <a:tr h="34632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700" dirty="0">
                          <a:solidFill>
                            <a:srgbClr val="FF0000"/>
                          </a:solidFill>
                        </a:rPr>
                        <a:t>스릴러</a:t>
                      </a:r>
                    </a:p>
                  </a:txBody>
                  <a:tcPr marL="85395" marR="85395" marT="42698" marB="42698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>
                          <a:solidFill>
                            <a:srgbClr val="FF0000"/>
                          </a:solidFill>
                        </a:rPr>
                        <a:t>-10</a:t>
                      </a:r>
                      <a:endParaRPr lang="ko-KR" altLang="en-US" sz="1700" dirty="0">
                        <a:solidFill>
                          <a:srgbClr val="FF0000"/>
                        </a:solidFill>
                      </a:endParaRPr>
                    </a:p>
                  </a:txBody>
                  <a:tcPr marL="85395" marR="85395" marT="42698" marB="42698"/>
                </a:tc>
                <a:extLst>
                  <a:ext uri="{0D108BD9-81ED-4DB2-BD59-A6C34878D82A}">
                    <a16:rowId xmlns:a16="http://schemas.microsoft.com/office/drawing/2014/main" val="3744627104"/>
                  </a:ext>
                </a:extLst>
              </a:tr>
              <a:tr h="34632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700" dirty="0">
                          <a:solidFill>
                            <a:srgbClr val="FF0000"/>
                          </a:solidFill>
                        </a:rPr>
                        <a:t>스토리</a:t>
                      </a:r>
                    </a:p>
                  </a:txBody>
                  <a:tcPr marL="85395" marR="85395" marT="42698" marB="42698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>
                          <a:solidFill>
                            <a:srgbClr val="FF0000"/>
                          </a:solidFill>
                        </a:rPr>
                        <a:t>-8</a:t>
                      </a:r>
                      <a:endParaRPr lang="ko-KR" altLang="en-US" sz="1700" dirty="0">
                        <a:solidFill>
                          <a:srgbClr val="FF0000"/>
                        </a:solidFill>
                      </a:endParaRPr>
                    </a:p>
                  </a:txBody>
                  <a:tcPr marL="85395" marR="85395" marT="42698" marB="42698"/>
                </a:tc>
                <a:extLst>
                  <a:ext uri="{0D108BD9-81ED-4DB2-BD59-A6C34878D82A}">
                    <a16:rowId xmlns:a16="http://schemas.microsoft.com/office/drawing/2014/main" val="1786961083"/>
                  </a:ext>
                </a:extLst>
              </a:tr>
              <a:tr h="34632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700" dirty="0">
                          <a:solidFill>
                            <a:srgbClr val="FF0000"/>
                          </a:solidFill>
                        </a:rPr>
                        <a:t>옴니버스</a:t>
                      </a:r>
                    </a:p>
                  </a:txBody>
                  <a:tcPr marL="85395" marR="85395" marT="42698" marB="42698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>
                          <a:solidFill>
                            <a:srgbClr val="FF0000"/>
                          </a:solidFill>
                        </a:rPr>
                        <a:t>-10</a:t>
                      </a:r>
                      <a:endParaRPr lang="ko-KR" altLang="en-US" sz="1700" dirty="0">
                        <a:solidFill>
                          <a:srgbClr val="FF0000"/>
                        </a:solidFill>
                      </a:endParaRPr>
                    </a:p>
                  </a:txBody>
                  <a:tcPr marL="85395" marR="85395" marT="42698" marB="42698"/>
                </a:tc>
                <a:extLst>
                  <a:ext uri="{0D108BD9-81ED-4DB2-BD59-A6C34878D82A}">
                    <a16:rowId xmlns:a16="http://schemas.microsoft.com/office/drawing/2014/main" val="542848717"/>
                  </a:ext>
                </a:extLst>
              </a:tr>
              <a:tr h="34632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700" dirty="0"/>
                        <a:t>에피소드</a:t>
                      </a:r>
                    </a:p>
                  </a:txBody>
                  <a:tcPr marL="85395" marR="85395" marT="42698" marB="42698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/>
                        <a:t>10</a:t>
                      </a:r>
                      <a:endParaRPr lang="ko-KR" altLang="en-US" sz="1700" dirty="0"/>
                    </a:p>
                  </a:txBody>
                  <a:tcPr marL="85395" marR="85395" marT="42698" marB="42698"/>
                </a:tc>
                <a:extLst>
                  <a:ext uri="{0D108BD9-81ED-4DB2-BD59-A6C34878D82A}">
                    <a16:rowId xmlns:a16="http://schemas.microsoft.com/office/drawing/2014/main" val="2161477953"/>
                  </a:ext>
                </a:extLst>
              </a:tr>
              <a:tr h="34632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700" dirty="0">
                          <a:solidFill>
                            <a:srgbClr val="FF0000"/>
                          </a:solidFill>
                        </a:rPr>
                        <a:t>일상</a:t>
                      </a:r>
                    </a:p>
                  </a:txBody>
                  <a:tcPr marL="85395" marR="85395" marT="42698" marB="42698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>
                          <a:solidFill>
                            <a:srgbClr val="FF0000"/>
                          </a:solidFill>
                        </a:rPr>
                        <a:t>-10</a:t>
                      </a:r>
                      <a:endParaRPr lang="ko-KR" altLang="en-US" sz="1700" dirty="0">
                        <a:solidFill>
                          <a:srgbClr val="FF0000"/>
                        </a:solidFill>
                      </a:endParaRPr>
                    </a:p>
                  </a:txBody>
                  <a:tcPr marL="85395" marR="85395" marT="42698" marB="42698"/>
                </a:tc>
                <a:extLst>
                  <a:ext uri="{0D108BD9-81ED-4DB2-BD59-A6C34878D82A}">
                    <a16:rowId xmlns:a16="http://schemas.microsoft.com/office/drawing/2014/main" val="1091365744"/>
                  </a:ext>
                </a:extLst>
              </a:tr>
              <a:tr h="34632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700" dirty="0">
                          <a:solidFill>
                            <a:srgbClr val="FF0000"/>
                          </a:solidFill>
                        </a:rPr>
                        <a:t>판타지</a:t>
                      </a:r>
                    </a:p>
                  </a:txBody>
                  <a:tcPr marL="85395" marR="85395" marT="42698" marB="42698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>
                          <a:solidFill>
                            <a:srgbClr val="FF0000"/>
                          </a:solidFill>
                        </a:rPr>
                        <a:t>-18</a:t>
                      </a:r>
                      <a:endParaRPr lang="ko-KR" altLang="en-US" sz="1700" dirty="0">
                        <a:solidFill>
                          <a:srgbClr val="FF0000"/>
                        </a:solidFill>
                      </a:endParaRPr>
                    </a:p>
                  </a:txBody>
                  <a:tcPr marL="85395" marR="85395" marT="42698" marB="42698"/>
                </a:tc>
                <a:extLst>
                  <a:ext uri="{0D108BD9-81ED-4DB2-BD59-A6C34878D82A}">
                    <a16:rowId xmlns:a16="http://schemas.microsoft.com/office/drawing/2014/main" val="2281774668"/>
                  </a:ext>
                </a:extLst>
              </a:tr>
            </a:tbl>
          </a:graphicData>
        </a:graphic>
      </p:graphicFrame>
      <p:sp>
        <p:nvSpPr>
          <p:cNvPr id="7" name="오른쪽 화살표 12">
            <a:extLst>
              <a:ext uri="{FF2B5EF4-FFF2-40B4-BE49-F238E27FC236}">
                <a16:creationId xmlns:a16="http://schemas.microsoft.com/office/drawing/2014/main" id="{20BFB2AD-8779-4AA2-BA01-D568578CB3EF}"/>
              </a:ext>
            </a:extLst>
          </p:cNvPr>
          <p:cNvSpPr/>
          <p:nvPr/>
        </p:nvSpPr>
        <p:spPr>
          <a:xfrm>
            <a:off x="7328774" y="3631969"/>
            <a:ext cx="928912" cy="398512"/>
          </a:xfrm>
          <a:prstGeom prst="rightArrow">
            <a:avLst/>
          </a:prstGeom>
          <a:solidFill>
            <a:srgbClr val="6A61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45EA85B4-85AD-4481-9879-AE1D20E627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6225197"/>
              </p:ext>
            </p:extLst>
          </p:nvPr>
        </p:nvGraphicFramePr>
        <p:xfrm>
          <a:off x="5451110" y="2273683"/>
          <a:ext cx="1877664" cy="311508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39501">
                  <a:extLst>
                    <a:ext uri="{9D8B030D-6E8A-4147-A177-3AD203B41FA5}">
                      <a16:colId xmlns:a16="http://schemas.microsoft.com/office/drawing/2014/main" val="2300901222"/>
                    </a:ext>
                  </a:extLst>
                </a:gridCol>
                <a:gridCol w="738163">
                  <a:extLst>
                    <a:ext uri="{9D8B030D-6E8A-4147-A177-3AD203B41FA5}">
                      <a16:colId xmlns:a16="http://schemas.microsoft.com/office/drawing/2014/main" val="2268361802"/>
                    </a:ext>
                  </a:extLst>
                </a:gridCol>
              </a:tblGrid>
              <a:tr h="2420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700" b="1" dirty="0">
                          <a:solidFill>
                            <a:schemeClr val="bg1"/>
                          </a:solidFill>
                        </a:rPr>
                        <a:t>genre</a:t>
                      </a:r>
                      <a:endParaRPr lang="ko-KR" altLang="en-US" sz="1700" b="1" dirty="0">
                        <a:solidFill>
                          <a:schemeClr val="bg1"/>
                        </a:solidFill>
                      </a:endParaRPr>
                    </a:p>
                  </a:txBody>
                  <a:tcPr marL="85395" marR="85395" marT="42698" marB="42698">
                    <a:solidFill>
                      <a:srgbClr val="6A617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6272219"/>
                  </a:ext>
                </a:extLst>
              </a:tr>
              <a:tr h="34632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 err="1"/>
                        <a:t>user_id</a:t>
                      </a:r>
                      <a:endParaRPr lang="ko-KR" altLang="en-US" sz="1700" dirty="0"/>
                    </a:p>
                  </a:txBody>
                  <a:tcPr marL="85395" marR="85395" marT="42698" marB="42698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/>
                        <a:t>1234</a:t>
                      </a:r>
                      <a:endParaRPr lang="ko-KR" altLang="en-US" sz="1700" dirty="0"/>
                    </a:p>
                  </a:txBody>
                  <a:tcPr marL="85395" marR="85395" marT="42698" marB="42698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8876966"/>
                  </a:ext>
                </a:extLst>
              </a:tr>
              <a:tr h="34632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700" dirty="0"/>
                        <a:t>감성</a:t>
                      </a:r>
                    </a:p>
                  </a:txBody>
                  <a:tcPr marL="85395" marR="85395" marT="42698" marB="42698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/>
                        <a:t>10</a:t>
                      </a:r>
                      <a:endParaRPr lang="ko-KR" altLang="en-US" sz="1700" dirty="0"/>
                    </a:p>
                  </a:txBody>
                  <a:tcPr marL="85395" marR="85395" marT="42698" marB="42698"/>
                </a:tc>
                <a:extLst>
                  <a:ext uri="{0D108BD9-81ED-4DB2-BD59-A6C34878D82A}">
                    <a16:rowId xmlns:a16="http://schemas.microsoft.com/office/drawing/2014/main" val="3312063809"/>
                  </a:ext>
                </a:extLst>
              </a:tr>
              <a:tr h="34632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700" dirty="0"/>
                        <a:t>개그</a:t>
                      </a:r>
                    </a:p>
                  </a:txBody>
                  <a:tcPr marL="85395" marR="85395" marT="42698" marB="42698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/>
                        <a:t>2</a:t>
                      </a:r>
                      <a:endParaRPr lang="ko-KR" altLang="en-US" sz="1700" dirty="0"/>
                    </a:p>
                  </a:txBody>
                  <a:tcPr marL="85395" marR="85395" marT="42698" marB="42698"/>
                </a:tc>
                <a:extLst>
                  <a:ext uri="{0D108BD9-81ED-4DB2-BD59-A6C34878D82A}">
                    <a16:rowId xmlns:a16="http://schemas.microsoft.com/office/drawing/2014/main" val="3252576827"/>
                  </a:ext>
                </a:extLst>
              </a:tr>
              <a:tr h="34632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700" dirty="0"/>
                        <a:t>드라마</a:t>
                      </a:r>
                    </a:p>
                  </a:txBody>
                  <a:tcPr marL="85395" marR="85395" marT="42698" marB="42698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/>
                        <a:t>12</a:t>
                      </a:r>
                      <a:endParaRPr lang="ko-KR" altLang="en-US" sz="1700" dirty="0"/>
                    </a:p>
                  </a:txBody>
                  <a:tcPr marL="85395" marR="85395" marT="42698" marB="42698"/>
                </a:tc>
                <a:extLst>
                  <a:ext uri="{0D108BD9-81ED-4DB2-BD59-A6C34878D82A}">
                    <a16:rowId xmlns:a16="http://schemas.microsoft.com/office/drawing/2014/main" val="992572387"/>
                  </a:ext>
                </a:extLst>
              </a:tr>
              <a:tr h="34632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700" dirty="0"/>
                        <a:t>로맨스</a:t>
                      </a:r>
                    </a:p>
                  </a:txBody>
                  <a:tcPr marL="85395" marR="85395" marT="42698" marB="42698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/>
                        <a:t>2</a:t>
                      </a:r>
                      <a:endParaRPr lang="ko-KR" altLang="en-US" sz="1700" dirty="0"/>
                    </a:p>
                  </a:txBody>
                  <a:tcPr marL="85395" marR="85395" marT="42698" marB="42698"/>
                </a:tc>
                <a:extLst>
                  <a:ext uri="{0D108BD9-81ED-4DB2-BD59-A6C34878D82A}">
                    <a16:rowId xmlns:a16="http://schemas.microsoft.com/office/drawing/2014/main" val="2420199934"/>
                  </a:ext>
                </a:extLst>
              </a:tr>
              <a:tr h="34632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700" dirty="0"/>
                        <a:t>스토리</a:t>
                      </a:r>
                    </a:p>
                  </a:txBody>
                  <a:tcPr marL="85395" marR="85395" marT="42698" marB="42698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/>
                        <a:t>2</a:t>
                      </a:r>
                      <a:endParaRPr lang="ko-KR" altLang="en-US" sz="1700" dirty="0"/>
                    </a:p>
                  </a:txBody>
                  <a:tcPr marL="85395" marR="85395" marT="42698" marB="42698"/>
                </a:tc>
                <a:extLst>
                  <a:ext uri="{0D108BD9-81ED-4DB2-BD59-A6C34878D82A}">
                    <a16:rowId xmlns:a16="http://schemas.microsoft.com/office/drawing/2014/main" val="1786961083"/>
                  </a:ext>
                </a:extLst>
              </a:tr>
              <a:tr h="34632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700" dirty="0"/>
                        <a:t>에피소드</a:t>
                      </a:r>
                    </a:p>
                  </a:txBody>
                  <a:tcPr marL="85395" marR="85395" marT="42698" marB="42698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/>
                        <a:t>10</a:t>
                      </a:r>
                      <a:endParaRPr lang="ko-KR" altLang="en-US" sz="1700" dirty="0"/>
                    </a:p>
                  </a:txBody>
                  <a:tcPr marL="85395" marR="85395" marT="42698" marB="42698"/>
                </a:tc>
                <a:extLst>
                  <a:ext uri="{0D108BD9-81ED-4DB2-BD59-A6C34878D82A}">
                    <a16:rowId xmlns:a16="http://schemas.microsoft.com/office/drawing/2014/main" val="2161477953"/>
                  </a:ext>
                </a:extLst>
              </a:tr>
              <a:tr h="34632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700" dirty="0"/>
                        <a:t>판타지</a:t>
                      </a:r>
                    </a:p>
                  </a:txBody>
                  <a:tcPr marL="85395" marR="85395" marT="42698" marB="42698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/>
                        <a:t>2</a:t>
                      </a:r>
                      <a:endParaRPr lang="ko-KR" altLang="en-US" sz="1700" dirty="0"/>
                    </a:p>
                  </a:txBody>
                  <a:tcPr marL="85395" marR="85395" marT="42698" marB="42698"/>
                </a:tc>
                <a:extLst>
                  <a:ext uri="{0D108BD9-81ED-4DB2-BD59-A6C34878D82A}">
                    <a16:rowId xmlns:a16="http://schemas.microsoft.com/office/drawing/2014/main" val="2281774668"/>
                  </a:ext>
                </a:extLst>
              </a:tr>
            </a:tbl>
          </a:graphicData>
        </a:graphic>
      </p:graphicFrame>
      <p:grpSp>
        <p:nvGrpSpPr>
          <p:cNvPr id="2" name="그룹 1">
            <a:extLst>
              <a:ext uri="{FF2B5EF4-FFF2-40B4-BE49-F238E27FC236}">
                <a16:creationId xmlns:a16="http://schemas.microsoft.com/office/drawing/2014/main" id="{789C1B90-E0C0-4EBC-8C62-B24C3516BD51}"/>
              </a:ext>
            </a:extLst>
          </p:cNvPr>
          <p:cNvGrpSpPr/>
          <p:nvPr/>
        </p:nvGrpSpPr>
        <p:grpSpPr>
          <a:xfrm>
            <a:off x="1019112" y="1854772"/>
            <a:ext cx="3967542" cy="5466389"/>
            <a:chOff x="1974488" y="1383937"/>
            <a:chExt cx="4432961" cy="6107633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4C7DA68A-2B2F-442C-8405-19C6737ACF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9493" y="1476925"/>
              <a:ext cx="2442002" cy="5041774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309CFDE5-A026-4249-9523-25E88BA162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2097" b="97661" l="6111" r="92111">
                          <a14:foregroundMark x1="10667" y1="4758" x2="10667" y2="4758"/>
                          <a14:foregroundMark x1="12444" y1="2097" x2="12444" y2="2097"/>
                          <a14:foregroundMark x1="6333" y1="51613" x2="6333" y2="51613"/>
                          <a14:foregroundMark x1="8222" y1="40968" x2="8222" y2="40968"/>
                          <a14:foregroundMark x1="7222" y1="79194" x2="7222" y2="79194"/>
                          <a14:foregroundMark x1="70667" y1="95000" x2="70667" y2="95000"/>
                          <a14:foregroundMark x1="92111" y1="97661" x2="92111" y2="9766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74488" y="1383937"/>
              <a:ext cx="4432961" cy="6107633"/>
            </a:xfrm>
            <a:prstGeom prst="rect">
              <a:avLst/>
            </a:prstGeom>
          </p:spPr>
        </p:pic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730122A4-077D-4DA5-9EED-615C59F38732}"/>
                </a:ext>
              </a:extLst>
            </p:cNvPr>
            <p:cNvSpPr/>
            <p:nvPr/>
          </p:nvSpPr>
          <p:spPr>
            <a:xfrm>
              <a:off x="4195174" y="2266906"/>
              <a:ext cx="878315" cy="459490"/>
            </a:xfrm>
            <a:prstGeom prst="ellipse">
              <a:avLst/>
            </a:prstGeom>
            <a:noFill/>
            <a:ln w="762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AE0C254E-0290-4896-ACE1-DBFAA7D74151}"/>
              </a:ext>
            </a:extLst>
          </p:cNvPr>
          <p:cNvSpPr txBox="1"/>
          <p:nvPr/>
        </p:nvSpPr>
        <p:spPr>
          <a:xfrm>
            <a:off x="5364069" y="1647496"/>
            <a:ext cx="1463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3)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작품 숨김</a:t>
            </a:r>
          </a:p>
        </p:txBody>
      </p:sp>
    </p:spTree>
    <p:extLst>
      <p:ext uri="{BB962C8B-B14F-4D97-AF65-F5344CB8AC3E}">
        <p14:creationId xmlns:p14="http://schemas.microsoft.com/office/powerpoint/2010/main" val="12992812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9400" y="1165412"/>
            <a:ext cx="11607800" cy="541826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en-US" altLang="ko-KR" sz="2800" b="1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6" name="자유형 7">
            <a:extLst>
              <a:ext uri="{FF2B5EF4-FFF2-40B4-BE49-F238E27FC236}">
                <a16:creationId xmlns:a16="http://schemas.microsoft.com/office/drawing/2014/main" id="{5B5DD5A5-3E23-431C-A23F-73AAB7426FA6}"/>
              </a:ext>
            </a:extLst>
          </p:cNvPr>
          <p:cNvSpPr/>
          <p:nvPr/>
        </p:nvSpPr>
        <p:spPr>
          <a:xfrm>
            <a:off x="279400" y="228600"/>
            <a:ext cx="11607800" cy="82965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r>
              <a:rPr lang="ko-KR" altLang="en-US" sz="2800" b="1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주간 계획 진행도</a:t>
            </a:r>
            <a:endParaRPr lang="en-US" altLang="ko-KR" sz="2800" b="1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940E662-64A8-4284-ADE8-E3F2765D00B7}"/>
              </a:ext>
            </a:extLst>
          </p:cNvPr>
          <p:cNvSpPr txBox="1"/>
          <p:nvPr/>
        </p:nvSpPr>
        <p:spPr>
          <a:xfrm>
            <a:off x="10972802" y="6180641"/>
            <a:ext cx="1017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9E23434-7CE3-4CDE-8848-977FE7497BFA}" type="slidenum"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17</a:t>
            </a:fld>
            <a:r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P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5A74AE56-34EF-4B6E-A6EB-F4B7793DBE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4813" y="159702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7655A43B-316D-4E49-A141-205F9BD638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7564935" y="1200484"/>
            <a:ext cx="5651898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DBD79B66-4D73-4847-ABEE-CCA0A6771762}"/>
              </a:ext>
            </a:extLst>
          </p:cNvPr>
          <p:cNvGrpSpPr/>
          <p:nvPr/>
        </p:nvGrpSpPr>
        <p:grpSpPr>
          <a:xfrm>
            <a:off x="1427142" y="1259756"/>
            <a:ext cx="1233613" cy="924054"/>
            <a:chOff x="1830872" y="1268829"/>
            <a:chExt cx="1233613" cy="924054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F2B236AC-7B29-456E-9D20-88DAAFACA7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187" r="1578"/>
            <a:stretch/>
          </p:blipFill>
          <p:spPr>
            <a:xfrm>
              <a:off x="2064190" y="1268829"/>
              <a:ext cx="1000295" cy="924054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8E53BC23-3E36-4197-8A6A-111BC38EF50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8885"/>
            <a:stretch/>
          </p:blipFill>
          <p:spPr>
            <a:xfrm>
              <a:off x="1830872" y="1268829"/>
              <a:ext cx="298591" cy="9240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94594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9400" y="1165412"/>
            <a:ext cx="11607800" cy="541826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en-US" altLang="ko-KR" sz="2800" b="1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6" name="자유형 7">
            <a:extLst>
              <a:ext uri="{FF2B5EF4-FFF2-40B4-BE49-F238E27FC236}">
                <a16:creationId xmlns:a16="http://schemas.microsoft.com/office/drawing/2014/main" id="{5B5DD5A5-3E23-431C-A23F-73AAB7426FA6}"/>
              </a:ext>
            </a:extLst>
          </p:cNvPr>
          <p:cNvSpPr/>
          <p:nvPr/>
        </p:nvSpPr>
        <p:spPr>
          <a:xfrm>
            <a:off x="279400" y="228600"/>
            <a:ext cx="11607800" cy="82965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r>
              <a:rPr lang="ko-KR" altLang="en-US" sz="2800" b="1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개인별 세부 계획</a:t>
            </a:r>
            <a:r>
              <a:rPr lang="en-US" altLang="ko-KR" sz="2800" b="1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-</a:t>
            </a:r>
            <a:r>
              <a:rPr lang="ko-KR" altLang="en-US" sz="2800" b="1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김소연</a:t>
            </a:r>
            <a:endParaRPr lang="en-US" altLang="ko-KR" sz="2800" b="1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940E662-64A8-4284-ADE8-E3F2765D00B7}"/>
              </a:ext>
            </a:extLst>
          </p:cNvPr>
          <p:cNvSpPr txBox="1"/>
          <p:nvPr/>
        </p:nvSpPr>
        <p:spPr>
          <a:xfrm>
            <a:off x="10972802" y="6180641"/>
            <a:ext cx="1017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9E23434-7CE3-4CDE-8848-977FE7497BFA}" type="slidenum"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18</a:t>
            </a:fld>
            <a:r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P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5A74AE56-34EF-4B6E-A6EB-F4B7793DBE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4813" y="159702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7655A43B-316D-4E49-A141-205F9BD638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7564935" y="1200484"/>
            <a:ext cx="5651898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10766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9400" y="1165412"/>
            <a:ext cx="11607800" cy="541826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en-US" altLang="ko-KR" sz="2800" b="1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6" name="자유형 7">
            <a:extLst>
              <a:ext uri="{FF2B5EF4-FFF2-40B4-BE49-F238E27FC236}">
                <a16:creationId xmlns:a16="http://schemas.microsoft.com/office/drawing/2014/main" id="{5B5DD5A5-3E23-431C-A23F-73AAB7426FA6}"/>
              </a:ext>
            </a:extLst>
          </p:cNvPr>
          <p:cNvSpPr/>
          <p:nvPr/>
        </p:nvSpPr>
        <p:spPr>
          <a:xfrm>
            <a:off x="279400" y="228600"/>
            <a:ext cx="11607800" cy="82965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r>
              <a:rPr lang="ko-KR" altLang="en-US" sz="2800" b="1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개인별 세부 계획</a:t>
            </a:r>
            <a:r>
              <a:rPr lang="en-US" altLang="ko-KR" sz="2800" b="1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-</a:t>
            </a:r>
            <a:r>
              <a:rPr lang="ko-KR" altLang="en-US" sz="2800" b="1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윤신영</a:t>
            </a:r>
            <a:endParaRPr lang="en-US" altLang="ko-KR" sz="2800" b="1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940E662-64A8-4284-ADE8-E3F2765D00B7}"/>
              </a:ext>
            </a:extLst>
          </p:cNvPr>
          <p:cNvSpPr txBox="1"/>
          <p:nvPr/>
        </p:nvSpPr>
        <p:spPr>
          <a:xfrm>
            <a:off x="10972802" y="6180641"/>
            <a:ext cx="1017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9E23434-7CE3-4CDE-8848-977FE7497BFA}" type="slidenum"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19</a:t>
            </a:fld>
            <a:r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P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5A74AE56-34EF-4B6E-A6EB-F4B7793DBE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4813" y="159702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7655A43B-316D-4E49-A141-205F9BD638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7564935" y="1200484"/>
            <a:ext cx="5651898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83821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9400" y="228600"/>
            <a:ext cx="11607800" cy="82965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목차</a:t>
            </a:r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1204517" y="6180641"/>
            <a:ext cx="7588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i="1" dirty="0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2P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3D05D9F-FC53-42AE-91FA-D7EA49651A5F}"/>
              </a:ext>
            </a:extLst>
          </p:cNvPr>
          <p:cNvSpPr/>
          <p:nvPr/>
        </p:nvSpPr>
        <p:spPr>
          <a:xfrm>
            <a:off x="2487103" y="1792748"/>
            <a:ext cx="722320" cy="94787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함초롬돋움" panose="020B0604000101010101" pitchFamily="50" charset="-127"/>
              </a:rPr>
              <a:t>1</a:t>
            </a:r>
            <a:endParaRPr lang="ko-KR" altLang="en-US" sz="2400" b="1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함초롬돋움" panose="020B0604000101010101" pitchFamily="50" charset="-127"/>
            </a:endParaRPr>
          </a:p>
        </p:txBody>
      </p:sp>
      <p:sp>
        <p:nvSpPr>
          <p:cNvPr id="3" name="화살표: 오각형 2">
            <a:extLst>
              <a:ext uri="{FF2B5EF4-FFF2-40B4-BE49-F238E27FC236}">
                <a16:creationId xmlns:a16="http://schemas.microsoft.com/office/drawing/2014/main" id="{BE176003-CA1F-4BB2-8DEF-017E6B334C3B}"/>
              </a:ext>
            </a:extLst>
          </p:cNvPr>
          <p:cNvSpPr/>
          <p:nvPr/>
        </p:nvSpPr>
        <p:spPr>
          <a:xfrm>
            <a:off x="3416817" y="1792750"/>
            <a:ext cx="6219163" cy="947877"/>
          </a:xfrm>
          <a:prstGeom prst="homePlat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b="1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함초롬돋움" panose="020B0604000101010101" pitchFamily="50" charset="-127"/>
              </a:rPr>
              <a:t>  피드백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D091006-A5FD-4A54-AE91-40E91CE804FD}"/>
              </a:ext>
            </a:extLst>
          </p:cNvPr>
          <p:cNvSpPr/>
          <p:nvPr/>
        </p:nvSpPr>
        <p:spPr>
          <a:xfrm>
            <a:off x="2487103" y="3357255"/>
            <a:ext cx="722320" cy="94787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함초롬돋움" panose="020B0604000101010101" pitchFamily="50" charset="-127"/>
              </a:rPr>
              <a:t>2</a:t>
            </a:r>
            <a:endParaRPr lang="ko-KR" altLang="en-US" sz="2400" b="1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함초롬돋움" panose="020B0604000101010101" pitchFamily="50" charset="-127"/>
            </a:endParaRPr>
          </a:p>
        </p:txBody>
      </p:sp>
      <p:sp>
        <p:nvSpPr>
          <p:cNvPr id="15" name="화살표: 오각형 14">
            <a:extLst>
              <a:ext uri="{FF2B5EF4-FFF2-40B4-BE49-F238E27FC236}">
                <a16:creationId xmlns:a16="http://schemas.microsoft.com/office/drawing/2014/main" id="{DC44FB42-DF3B-4423-949C-E76E50A21F29}"/>
              </a:ext>
            </a:extLst>
          </p:cNvPr>
          <p:cNvSpPr/>
          <p:nvPr/>
        </p:nvSpPr>
        <p:spPr>
          <a:xfrm>
            <a:off x="3416817" y="3357257"/>
            <a:ext cx="6219163" cy="947877"/>
          </a:xfrm>
          <a:prstGeom prst="homePlat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b="1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함초롬돋움" panose="020B0604000101010101" pitchFamily="50" charset="-127"/>
              </a:rPr>
              <a:t>  진행 상황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2244D46-BDBE-408A-9488-F3B201CB2DAC}"/>
              </a:ext>
            </a:extLst>
          </p:cNvPr>
          <p:cNvSpPr/>
          <p:nvPr/>
        </p:nvSpPr>
        <p:spPr>
          <a:xfrm>
            <a:off x="2487103" y="4852489"/>
            <a:ext cx="722320" cy="94787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함초롬돋움" panose="020B0604000101010101" pitchFamily="50" charset="-127"/>
              </a:rPr>
              <a:t>3</a:t>
            </a:r>
            <a:endParaRPr lang="ko-KR" altLang="en-US" sz="2400" b="1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함초롬돋움" panose="020B0604000101010101" pitchFamily="50" charset="-127"/>
            </a:endParaRPr>
          </a:p>
        </p:txBody>
      </p:sp>
      <p:sp>
        <p:nvSpPr>
          <p:cNvPr id="17" name="화살표: 오각형 16">
            <a:extLst>
              <a:ext uri="{FF2B5EF4-FFF2-40B4-BE49-F238E27FC236}">
                <a16:creationId xmlns:a16="http://schemas.microsoft.com/office/drawing/2014/main" id="{CB2904F7-8DC8-40C6-ACD9-EC9534074841}"/>
              </a:ext>
            </a:extLst>
          </p:cNvPr>
          <p:cNvSpPr/>
          <p:nvPr/>
        </p:nvSpPr>
        <p:spPr>
          <a:xfrm>
            <a:off x="3416817" y="4852491"/>
            <a:ext cx="6219163" cy="947877"/>
          </a:xfrm>
          <a:prstGeom prst="homePlat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함초롬돋움" panose="020B0604000101010101" pitchFamily="50" charset="-127"/>
              </a:rPr>
              <a:t>  </a:t>
            </a:r>
            <a:r>
              <a:rPr lang="ko-KR" altLang="en-US" sz="2400" b="1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함초롬돋움" panose="020B0604000101010101" pitchFamily="50" charset="-127"/>
              </a:rPr>
              <a:t>주간 진행 계획</a:t>
            </a:r>
          </a:p>
        </p:txBody>
      </p:sp>
    </p:spTree>
    <p:extLst>
      <p:ext uri="{BB962C8B-B14F-4D97-AF65-F5344CB8AC3E}">
        <p14:creationId xmlns:p14="http://schemas.microsoft.com/office/powerpoint/2010/main" val="11097401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9400" y="1165412"/>
            <a:ext cx="11607800" cy="541826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en-US" altLang="ko-KR" sz="2800" b="1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6" name="자유형 7">
            <a:extLst>
              <a:ext uri="{FF2B5EF4-FFF2-40B4-BE49-F238E27FC236}">
                <a16:creationId xmlns:a16="http://schemas.microsoft.com/office/drawing/2014/main" id="{5B5DD5A5-3E23-431C-A23F-73AAB7426FA6}"/>
              </a:ext>
            </a:extLst>
          </p:cNvPr>
          <p:cNvSpPr/>
          <p:nvPr/>
        </p:nvSpPr>
        <p:spPr>
          <a:xfrm>
            <a:off x="279400" y="228600"/>
            <a:ext cx="11607800" cy="82965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r>
              <a:rPr lang="ko-KR" altLang="en-US" sz="2800" b="1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개인별 세부 계획</a:t>
            </a:r>
            <a:r>
              <a:rPr lang="en-US" altLang="ko-KR" sz="2800" b="1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-</a:t>
            </a:r>
            <a:r>
              <a:rPr lang="ko-KR" altLang="en-US" sz="2800" b="1" err="1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한지효</a:t>
            </a:r>
            <a:endParaRPr lang="en-US" altLang="ko-KR" sz="2800" b="1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940E662-64A8-4284-ADE8-E3F2765D00B7}"/>
              </a:ext>
            </a:extLst>
          </p:cNvPr>
          <p:cNvSpPr txBox="1"/>
          <p:nvPr/>
        </p:nvSpPr>
        <p:spPr>
          <a:xfrm>
            <a:off x="10972802" y="6180641"/>
            <a:ext cx="1017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9E23434-7CE3-4CDE-8848-977FE7497BFA}" type="slidenum"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20</a:t>
            </a:fld>
            <a:r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P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5A74AE56-34EF-4B6E-A6EB-F4B7793DBE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4813" y="159702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7655A43B-316D-4E49-A141-205F9BD638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7564935" y="1200484"/>
            <a:ext cx="5651898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66622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A90B09A-C009-4385-98EC-AA14F26CC0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Grayscale/>
                    </a14:imgEffect>
                  </a14:imgLayer>
                </a14:imgProps>
              </a:ext>
            </a:extLst>
          </a:blip>
          <a:srcRect t="8242" b="7843"/>
          <a:stretch/>
        </p:blipFill>
        <p:spPr>
          <a:xfrm>
            <a:off x="-1" y="82207"/>
            <a:ext cx="12192001" cy="682061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7D0B59C-A2B4-40C8-8198-71D34C1EE907}"/>
              </a:ext>
            </a:extLst>
          </p:cNvPr>
          <p:cNvSpPr txBox="1"/>
          <p:nvPr/>
        </p:nvSpPr>
        <p:spPr>
          <a:xfrm>
            <a:off x="3420208" y="203981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2E9CF8-8A10-4531-91CE-566BCF75F491}"/>
              </a:ext>
            </a:extLst>
          </p:cNvPr>
          <p:cNvSpPr txBox="1"/>
          <p:nvPr/>
        </p:nvSpPr>
        <p:spPr>
          <a:xfrm>
            <a:off x="4464784" y="3013502"/>
            <a:ext cx="32624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감사합니다</a:t>
            </a:r>
            <a:endParaRPr lang="ko-KR" altLang="en-US" sz="48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pic>
        <p:nvPicPr>
          <p:cNvPr id="6" name="그림 5" descr="스크린샷, 독수리, 조류이(가) 표시된 사진&#10;&#10;자동 생성된 설명">
            <a:extLst>
              <a:ext uri="{FF2B5EF4-FFF2-40B4-BE49-F238E27FC236}">
                <a16:creationId xmlns:a16="http://schemas.microsoft.com/office/drawing/2014/main" id="{2A55EA7F-8514-4EE8-B8C7-14511ACA2C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016" y="4852337"/>
            <a:ext cx="10547892" cy="1390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8999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9400" y="1211132"/>
            <a:ext cx="11607800" cy="541826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972802" y="6180641"/>
            <a:ext cx="1017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A522A4B-0575-4D50-B424-1AA449EF3302}" type="slidenum"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3</a:t>
            </a:fld>
            <a:r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P</a:t>
            </a:r>
          </a:p>
        </p:txBody>
      </p:sp>
      <p:sp>
        <p:nvSpPr>
          <p:cNvPr id="6" name="자유형 7">
            <a:extLst>
              <a:ext uri="{FF2B5EF4-FFF2-40B4-BE49-F238E27FC236}">
                <a16:creationId xmlns:a16="http://schemas.microsoft.com/office/drawing/2014/main" id="{5B5DD5A5-3E23-431C-A23F-73AAB7426FA6}"/>
              </a:ext>
            </a:extLst>
          </p:cNvPr>
          <p:cNvSpPr/>
          <p:nvPr/>
        </p:nvSpPr>
        <p:spPr>
          <a:xfrm>
            <a:off x="279400" y="228600"/>
            <a:ext cx="11607800" cy="82965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피드백</a:t>
            </a:r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pic>
        <p:nvPicPr>
          <p:cNvPr id="9" name="그림 8" descr="스크린샷이(가) 표시된 사진&#10;&#10;자동 생성된 설명">
            <a:extLst>
              <a:ext uri="{FF2B5EF4-FFF2-40B4-BE49-F238E27FC236}">
                <a16:creationId xmlns:a16="http://schemas.microsoft.com/office/drawing/2014/main" id="{69C4E8E2-4E0C-4545-8E97-89C05B6BFC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296" y="1350980"/>
            <a:ext cx="2839010" cy="5047129"/>
          </a:xfrm>
          <a:prstGeom prst="rect">
            <a:avLst/>
          </a:prstGeom>
        </p:spPr>
      </p:pic>
      <p:pic>
        <p:nvPicPr>
          <p:cNvPr id="10" name="그림 9" descr="스크린샷이(가) 표시된 사진&#10;&#10;자동 생성된 설명">
            <a:extLst>
              <a:ext uri="{FF2B5EF4-FFF2-40B4-BE49-F238E27FC236}">
                <a16:creationId xmlns:a16="http://schemas.microsoft.com/office/drawing/2014/main" id="{38EF2289-9AE6-4164-A86A-4438E83171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4202" y="1350981"/>
            <a:ext cx="2839010" cy="5047129"/>
          </a:xfrm>
          <a:prstGeom prst="rect">
            <a:avLst/>
          </a:prstGeom>
        </p:spPr>
      </p:pic>
      <p:sp>
        <p:nvSpPr>
          <p:cNvPr id="11" name="말풍선: 모서리가 둥근 사각형 10">
            <a:extLst>
              <a:ext uri="{FF2B5EF4-FFF2-40B4-BE49-F238E27FC236}">
                <a16:creationId xmlns:a16="http://schemas.microsoft.com/office/drawing/2014/main" id="{C66C5213-9E9A-468B-9C8D-98DAA49C8D41}"/>
              </a:ext>
            </a:extLst>
          </p:cNvPr>
          <p:cNvSpPr/>
          <p:nvPr/>
        </p:nvSpPr>
        <p:spPr>
          <a:xfrm>
            <a:off x="6686108" y="3225142"/>
            <a:ext cx="3039782" cy="1298804"/>
          </a:xfrm>
          <a:prstGeom prst="wedgeRoundRectCallout">
            <a:avLst>
              <a:gd name="adj1" fmla="val 60057"/>
              <a:gd name="adj2" fmla="val -24162"/>
              <a:gd name="adj3" fmla="val 16667"/>
            </a:avLst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어느 사이트에 로그인을 했는지 헷갈릴 것 같아요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06253F72-5153-4C81-9590-057BE17182B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899"/>
          <a:stretch/>
        </p:blipFill>
        <p:spPr>
          <a:xfrm>
            <a:off x="10022169" y="3099429"/>
            <a:ext cx="1654464" cy="1424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0589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9400" y="1211132"/>
            <a:ext cx="11607800" cy="541826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972802" y="6180641"/>
            <a:ext cx="1017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A522A4B-0575-4D50-B424-1AA449EF3302}" type="slidenum"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4</a:t>
            </a:fld>
            <a:r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P</a:t>
            </a:r>
          </a:p>
        </p:txBody>
      </p:sp>
      <p:sp>
        <p:nvSpPr>
          <p:cNvPr id="6" name="자유형 7">
            <a:extLst>
              <a:ext uri="{FF2B5EF4-FFF2-40B4-BE49-F238E27FC236}">
                <a16:creationId xmlns:a16="http://schemas.microsoft.com/office/drawing/2014/main" id="{5B5DD5A5-3E23-431C-A23F-73AAB7426FA6}"/>
              </a:ext>
            </a:extLst>
          </p:cNvPr>
          <p:cNvSpPr/>
          <p:nvPr/>
        </p:nvSpPr>
        <p:spPr>
          <a:xfrm>
            <a:off x="279400" y="228600"/>
            <a:ext cx="11607800" cy="82965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피드백</a:t>
            </a:r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630C9188-AB2F-41BE-8C70-627108C0F653}"/>
              </a:ext>
            </a:extLst>
          </p:cNvPr>
          <p:cNvGrpSpPr/>
          <p:nvPr/>
        </p:nvGrpSpPr>
        <p:grpSpPr>
          <a:xfrm>
            <a:off x="3303918" y="1630393"/>
            <a:ext cx="6821608" cy="9290449"/>
            <a:chOff x="2820839" y="1275502"/>
            <a:chExt cx="7537686" cy="10385254"/>
          </a:xfrm>
        </p:grpSpPr>
        <p:pic>
          <p:nvPicPr>
            <p:cNvPr id="3" name="그림 2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DEE6A47F-A843-4EB9-A7F4-3BB8424509F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99031" y="1419781"/>
              <a:ext cx="4201586" cy="7469488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9D42CCEB-49B9-42F2-9761-46429B3DEFE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2097" b="97661" l="6111" r="92111">
                          <a14:foregroundMark x1="10667" y1="4758" x2="10667" y2="4758"/>
                          <a14:foregroundMark x1="12444" y1="2097" x2="12444" y2="2097"/>
                          <a14:foregroundMark x1="6333" y1="51613" x2="6333" y2="51613"/>
                          <a14:foregroundMark x1="8222" y1="40968" x2="8222" y2="40968"/>
                          <a14:foregroundMark x1="7222" y1="79194" x2="7222" y2="79194"/>
                          <a14:foregroundMark x1="70667" y1="95000" x2="70667" y2="95000"/>
                          <a14:foregroundMark x1="92111" y1="97661" x2="92111" y2="9766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20839" y="1275502"/>
              <a:ext cx="7537686" cy="103852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520745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9400" y="1211132"/>
            <a:ext cx="11607800" cy="541826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972802" y="6180641"/>
            <a:ext cx="1017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A522A4B-0575-4D50-B424-1AA449EF3302}" type="slidenum"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5</a:t>
            </a:fld>
            <a:r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P</a:t>
            </a:r>
          </a:p>
        </p:txBody>
      </p:sp>
      <p:sp>
        <p:nvSpPr>
          <p:cNvPr id="6" name="자유형 7">
            <a:extLst>
              <a:ext uri="{FF2B5EF4-FFF2-40B4-BE49-F238E27FC236}">
                <a16:creationId xmlns:a16="http://schemas.microsoft.com/office/drawing/2014/main" id="{5B5DD5A5-3E23-431C-A23F-73AAB7426FA6}"/>
              </a:ext>
            </a:extLst>
          </p:cNvPr>
          <p:cNvSpPr/>
          <p:nvPr/>
        </p:nvSpPr>
        <p:spPr>
          <a:xfrm>
            <a:off x="279400" y="228600"/>
            <a:ext cx="11607800" cy="82965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피드백</a:t>
            </a:r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863933D-2F54-46A4-A77C-9BAF490BCDB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899"/>
          <a:stretch/>
        </p:blipFill>
        <p:spPr>
          <a:xfrm>
            <a:off x="891538" y="1795402"/>
            <a:ext cx="1654464" cy="1424517"/>
          </a:xfrm>
          <a:prstGeom prst="rect">
            <a:avLst/>
          </a:prstGeom>
        </p:spPr>
      </p:pic>
      <p:sp>
        <p:nvSpPr>
          <p:cNvPr id="9" name="말풍선: 모서리가 둥근 사각형 8">
            <a:extLst>
              <a:ext uri="{FF2B5EF4-FFF2-40B4-BE49-F238E27FC236}">
                <a16:creationId xmlns:a16="http://schemas.microsoft.com/office/drawing/2014/main" id="{FC16BCAD-E822-457D-805E-D690EEB1E05E}"/>
              </a:ext>
            </a:extLst>
          </p:cNvPr>
          <p:cNvSpPr/>
          <p:nvPr/>
        </p:nvSpPr>
        <p:spPr>
          <a:xfrm>
            <a:off x="2669044" y="1970964"/>
            <a:ext cx="3905625" cy="1073392"/>
          </a:xfrm>
          <a:prstGeom prst="wedgeRoundRectCallout">
            <a:avLst>
              <a:gd name="adj1" fmla="val -56490"/>
              <a:gd name="adj2" fmla="val -25506"/>
              <a:gd name="adj3" fmla="val 16667"/>
            </a:avLst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왜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머신러닝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안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썼나요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?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1659BBE-F085-4539-AA0F-1263A901AA47}"/>
              </a:ext>
            </a:extLst>
          </p:cNvPr>
          <p:cNvSpPr/>
          <p:nvPr/>
        </p:nvSpPr>
        <p:spPr>
          <a:xfrm>
            <a:off x="2546003" y="3951938"/>
            <a:ext cx="8131162" cy="195406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u="sng" dirty="0" err="1">
                <a:solidFill>
                  <a:sysClr val="windowText" lastClr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머신러닝에서</a:t>
            </a:r>
            <a:r>
              <a:rPr lang="ko-KR" altLang="en-US" sz="2400" u="sng" dirty="0">
                <a:solidFill>
                  <a:sysClr val="windowText" lastClr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이용하는 방식은</a:t>
            </a:r>
            <a:r>
              <a:rPr lang="ko-KR" altLang="en-US" sz="2400" dirty="0">
                <a:solidFill>
                  <a:sysClr val="windowText" lastClr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400" i="1" dirty="0">
                <a:solidFill>
                  <a:sysClr val="windowText" lastClr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그대로 차용</a:t>
            </a:r>
            <a:endParaRPr lang="en-US" altLang="ko-KR" sz="2400" i="1" dirty="0">
              <a:solidFill>
                <a:sysClr val="windowText" lastClr="0000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ko-KR" altLang="en-US" sz="2400" u="sng" dirty="0">
                <a:solidFill>
                  <a:sysClr val="windowText" lastClr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데이터 양이 적을 상황</a:t>
            </a:r>
            <a:r>
              <a:rPr lang="ko-KR" altLang="en-US" sz="2400" dirty="0">
                <a:solidFill>
                  <a:sysClr val="windowText" lastClr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에서 </a:t>
            </a:r>
            <a:r>
              <a:rPr lang="ko-KR" altLang="en-US" sz="2400" i="1" dirty="0">
                <a:solidFill>
                  <a:sysClr val="windowText" lastClr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자체적인 알고리즘 구축</a:t>
            </a: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C007DCB3-651A-4FD4-9805-41532CE85ED1}"/>
              </a:ext>
            </a:extLst>
          </p:cNvPr>
          <p:cNvSpPr/>
          <p:nvPr/>
        </p:nvSpPr>
        <p:spPr>
          <a:xfrm>
            <a:off x="10243668" y="3518442"/>
            <a:ext cx="866991" cy="866991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07916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9400" y="1211132"/>
            <a:ext cx="11607800" cy="541826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972802" y="6180641"/>
            <a:ext cx="1017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A522A4B-0575-4D50-B424-1AA449EF3302}" type="slidenum"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6</a:t>
            </a:fld>
            <a:r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P</a:t>
            </a:r>
          </a:p>
        </p:txBody>
      </p:sp>
      <p:sp>
        <p:nvSpPr>
          <p:cNvPr id="6" name="자유형 7">
            <a:extLst>
              <a:ext uri="{FF2B5EF4-FFF2-40B4-BE49-F238E27FC236}">
                <a16:creationId xmlns:a16="http://schemas.microsoft.com/office/drawing/2014/main" id="{5B5DD5A5-3E23-431C-A23F-73AAB7426FA6}"/>
              </a:ext>
            </a:extLst>
          </p:cNvPr>
          <p:cNvSpPr/>
          <p:nvPr/>
        </p:nvSpPr>
        <p:spPr>
          <a:xfrm>
            <a:off x="279400" y="228600"/>
            <a:ext cx="11607800" cy="82965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진행 상황 </a:t>
            </a:r>
            <a:r>
              <a:rPr lang="en-US" altLang="ko-KR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– </a:t>
            </a:r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웹툰</a:t>
            </a:r>
            <a:r>
              <a:rPr lang="en-US" altLang="ko-KR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DB </a:t>
            </a:r>
            <a:r>
              <a:rPr lang="ko-KR" altLang="en-US" sz="2800" b="1" dirty="0" err="1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크롤링</a:t>
            </a:r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7847146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9400" y="1211132"/>
            <a:ext cx="11607800" cy="541826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972802" y="6180641"/>
            <a:ext cx="1017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A522A4B-0575-4D50-B424-1AA449EF3302}" type="slidenum"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7</a:t>
            </a:fld>
            <a:r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P</a:t>
            </a:r>
          </a:p>
        </p:txBody>
      </p:sp>
      <p:sp>
        <p:nvSpPr>
          <p:cNvPr id="6" name="자유형 7">
            <a:extLst>
              <a:ext uri="{FF2B5EF4-FFF2-40B4-BE49-F238E27FC236}">
                <a16:creationId xmlns:a16="http://schemas.microsoft.com/office/drawing/2014/main" id="{5B5DD5A5-3E23-431C-A23F-73AAB7426FA6}"/>
              </a:ext>
            </a:extLst>
          </p:cNvPr>
          <p:cNvSpPr/>
          <p:nvPr/>
        </p:nvSpPr>
        <p:spPr>
          <a:xfrm>
            <a:off x="279400" y="228600"/>
            <a:ext cx="11607800" cy="82965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진행 상황 </a:t>
            </a:r>
            <a:r>
              <a:rPr lang="en-US" altLang="ko-KR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– </a:t>
            </a:r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웹툰</a:t>
            </a:r>
            <a:r>
              <a:rPr lang="en-US" altLang="ko-KR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DB </a:t>
            </a:r>
            <a:r>
              <a:rPr lang="ko-KR" altLang="en-US" sz="2800" b="1" dirty="0" err="1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크롤링</a:t>
            </a:r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A97C580-E856-4213-8D11-47A8F00CA0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8548" y="1392836"/>
            <a:ext cx="1444254" cy="4940091"/>
          </a:xfrm>
          <a:prstGeom prst="rect">
            <a:avLst/>
          </a:prstGeom>
        </p:spPr>
      </p:pic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1D5B386A-A05E-4687-8FC5-C0A9B8894F0B}"/>
              </a:ext>
            </a:extLst>
          </p:cNvPr>
          <p:cNvSpPr/>
          <p:nvPr/>
        </p:nvSpPr>
        <p:spPr>
          <a:xfrm>
            <a:off x="6826625" y="2666526"/>
            <a:ext cx="923026" cy="457200"/>
          </a:xfrm>
          <a:prstGeom prst="rightArrow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85261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9400" y="1211132"/>
            <a:ext cx="11607800" cy="541826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972802" y="6180641"/>
            <a:ext cx="1017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A522A4B-0575-4D50-B424-1AA449EF3302}" type="slidenum"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8</a:t>
            </a:fld>
            <a:r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P</a:t>
            </a:r>
          </a:p>
        </p:txBody>
      </p:sp>
      <p:sp>
        <p:nvSpPr>
          <p:cNvPr id="6" name="자유형 7">
            <a:extLst>
              <a:ext uri="{FF2B5EF4-FFF2-40B4-BE49-F238E27FC236}">
                <a16:creationId xmlns:a16="http://schemas.microsoft.com/office/drawing/2014/main" id="{5B5DD5A5-3E23-431C-A23F-73AAB7426FA6}"/>
              </a:ext>
            </a:extLst>
          </p:cNvPr>
          <p:cNvSpPr/>
          <p:nvPr/>
        </p:nvSpPr>
        <p:spPr>
          <a:xfrm>
            <a:off x="279400" y="228600"/>
            <a:ext cx="11607800" cy="82965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진행 상황 </a:t>
            </a:r>
            <a:r>
              <a:rPr lang="en-US" altLang="ko-KR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– </a:t>
            </a:r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웹툰</a:t>
            </a:r>
            <a:r>
              <a:rPr lang="en-US" altLang="ko-KR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DB </a:t>
            </a:r>
            <a:r>
              <a:rPr lang="ko-KR" altLang="en-US" sz="2800" b="1" dirty="0" err="1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크롤링</a:t>
            </a:r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6250520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9400" y="1211132"/>
            <a:ext cx="11607800" cy="541826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972802" y="6180641"/>
            <a:ext cx="1017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A522A4B-0575-4D50-B424-1AA449EF3302}" type="slidenum"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9</a:t>
            </a:fld>
            <a:r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P</a:t>
            </a:r>
          </a:p>
        </p:txBody>
      </p:sp>
      <p:sp>
        <p:nvSpPr>
          <p:cNvPr id="6" name="자유형 7">
            <a:extLst>
              <a:ext uri="{FF2B5EF4-FFF2-40B4-BE49-F238E27FC236}">
                <a16:creationId xmlns:a16="http://schemas.microsoft.com/office/drawing/2014/main" id="{5B5DD5A5-3E23-431C-A23F-73AAB7426FA6}"/>
              </a:ext>
            </a:extLst>
          </p:cNvPr>
          <p:cNvSpPr/>
          <p:nvPr/>
        </p:nvSpPr>
        <p:spPr>
          <a:xfrm>
            <a:off x="279400" y="228600"/>
            <a:ext cx="11607800" cy="82965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진행 상황 </a:t>
            </a:r>
            <a:r>
              <a:rPr lang="en-US" altLang="ko-KR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– </a:t>
            </a:r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유저 회원가입 정보 연동</a:t>
            </a:r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4734396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550</TotalTime>
  <Words>430</Words>
  <Application>Microsoft Office PowerPoint</Application>
  <PresentationFormat>와이드스크린</PresentationFormat>
  <Paragraphs>217</Paragraphs>
  <Slides>21</Slides>
  <Notes>19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7" baseType="lpstr">
      <vt:lpstr>Adobe 고딕 Std B</vt:lpstr>
      <vt:lpstr>HY중고딕</vt:lpstr>
      <vt:lpstr>HY헤드라인M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cho</dc:creator>
  <cp:lastModifiedBy>ShinYeong Yun</cp:lastModifiedBy>
  <cp:revision>45</cp:revision>
  <dcterms:created xsi:type="dcterms:W3CDTF">2017-01-21T06:52:28Z</dcterms:created>
  <dcterms:modified xsi:type="dcterms:W3CDTF">2019-11-10T11:53:01Z</dcterms:modified>
</cp:coreProperties>
</file>